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1" r:id="rId2"/>
    <p:sldId id="260" r:id="rId3"/>
    <p:sldId id="258" r:id="rId4"/>
    <p:sldId id="259" r:id="rId5"/>
    <p:sldId id="266" r:id="rId6"/>
    <p:sldId id="267" r:id="rId7"/>
    <p:sldId id="261" r:id="rId8"/>
    <p:sldId id="264" r:id="rId9"/>
    <p:sldId id="262" r:id="rId10"/>
    <p:sldId id="263" r:id="rId11"/>
    <p:sldId id="265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24" autoAdjust="0"/>
    <p:restoredTop sz="94640" autoAdjust="0"/>
  </p:normalViewPr>
  <p:slideViewPr>
    <p:cSldViewPr>
      <p:cViewPr varScale="1">
        <p:scale>
          <a:sx n="78" d="100"/>
          <a:sy n="78" d="100"/>
        </p:scale>
        <p:origin x="-94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1B8B85-E110-4408-9324-A49570AE4016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FDC219-DD40-4723-BE96-B5060C451F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FAB306-9048-467F-8BDC-DAD59D5D61DC}" type="slidenum">
              <a:rPr lang="en-US"/>
              <a:pPr/>
              <a:t>1</a:t>
            </a:fld>
            <a:endParaRPr lang="en-US"/>
          </a:p>
        </p:txBody>
      </p:sp>
      <p:sp>
        <p:nvSpPr>
          <p:cNvPr id="64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040E5-3BA8-4729-AA47-7C5B2E5229ED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EC8AE-6608-4638-87EF-FD0ECFE327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49570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040E5-3BA8-4729-AA47-7C5B2E5229ED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EC8AE-6608-4638-87EF-FD0ECFE327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07362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040E5-3BA8-4729-AA47-7C5B2E5229ED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EC8AE-6608-4638-87EF-FD0ECFE327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82134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040E5-3BA8-4729-AA47-7C5B2E5229ED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EC8AE-6608-4638-87EF-FD0ECFE327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68931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040E5-3BA8-4729-AA47-7C5B2E5229ED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EC8AE-6608-4638-87EF-FD0ECFE327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12059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040E5-3BA8-4729-AA47-7C5B2E5229ED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EC8AE-6608-4638-87EF-FD0ECFE327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4329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040E5-3BA8-4729-AA47-7C5B2E5229ED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EC8AE-6608-4638-87EF-FD0ECFE327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83002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040E5-3BA8-4729-AA47-7C5B2E5229ED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EC8AE-6608-4638-87EF-FD0ECFE327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67706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040E5-3BA8-4729-AA47-7C5B2E5229ED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EC8AE-6608-4638-87EF-FD0ECFE327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62963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040E5-3BA8-4729-AA47-7C5B2E5229ED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EC8AE-6608-4638-87EF-FD0ECFE327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84424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040E5-3BA8-4729-AA47-7C5B2E5229ED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EC8AE-6608-4638-87EF-FD0ECFE327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04585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B040E5-3BA8-4729-AA47-7C5B2E5229ED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AEC8AE-6608-4638-87EF-FD0ECFE327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55963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6599" name="Picture 2" descr="npo00000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3665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0" y="1905000"/>
            <a:ext cx="9144000" cy="1371600"/>
          </a:xfrm>
        </p:spPr>
        <p:txBody>
          <a:bodyPr>
            <a:normAutofit fontScale="90000"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Feed Resources Assessment and Potential Implications for Interventions in the </a:t>
            </a:r>
            <a:r>
              <a:rPr lang="en-US" sz="2400" b="1" dirty="0" err="1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Menz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 Sheep Breed Areas, Ethiopia</a:t>
            </a:r>
            <a:b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</a:br>
            <a:r>
              <a:rPr lang="en-GB" sz="2800" b="1" i="1" dirty="0" smtClean="0"/>
              <a:t/>
            </a:r>
            <a:br>
              <a:rPr lang="en-GB" sz="2800" b="1" i="1" dirty="0" smtClean="0"/>
            </a:br>
            <a:r>
              <a:rPr lang="en-GB" sz="2000" b="1" i="1" dirty="0" smtClean="0"/>
              <a:t>Amare </a:t>
            </a:r>
            <a:r>
              <a:rPr lang="en-GB" sz="2000" b="1" i="1" dirty="0" err="1" smtClean="0"/>
              <a:t>Haileselassie</a:t>
            </a:r>
            <a:r>
              <a:rPr lang="en-GB" sz="2000" b="1" i="1" dirty="0" smtClean="0"/>
              <a:t>, Alan Duncan, Michael Blummel</a:t>
            </a:r>
            <a:endParaRPr lang="en-GB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076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i="1" dirty="0" smtClean="0"/>
              <a:t>Ethiopian Livestock Feed Project Synthesis workshop, Addis Ababa, 28-29 May 2012</a:t>
            </a:r>
            <a:endParaRPr lang="en-US" sz="2000" dirty="0"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937" y="304800"/>
            <a:ext cx="1160463" cy="1165086"/>
          </a:xfrm>
          <a:prstGeom prst="rect">
            <a:avLst/>
          </a:prstGeom>
        </p:spPr>
      </p:pic>
      <p:pic>
        <p:nvPicPr>
          <p:cNvPr id="1026" name="Picture 2" descr="D:\My Pictures\logos\eiar_logo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155505"/>
            <a:ext cx="920750" cy="14636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My Pictures\logos\ARARI_logo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79400"/>
            <a:ext cx="1219200" cy="10949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524000"/>
            <a:ext cx="4038600" cy="3962400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399" y="1562099"/>
            <a:ext cx="4134803" cy="3886201"/>
          </a:xfrm>
          <a:prstGeom prst="rect">
            <a:avLst/>
          </a:prstGeom>
        </p:spPr>
      </p:pic>
      <p:sp>
        <p:nvSpPr>
          <p:cNvPr id="5" name="Content Placeholder 2"/>
          <p:cNvSpPr>
            <a:spLocks noGrp="1"/>
          </p:cNvSpPr>
          <p:nvPr>
            <p:ph type="subTitle" idx="1"/>
          </p:nvPr>
        </p:nvSpPr>
        <p:spPr>
          <a:xfrm>
            <a:off x="342900" y="228600"/>
            <a:ext cx="8458200" cy="764178"/>
          </a:xfrm>
        </p:spPr>
        <p:txBody>
          <a:bodyPr>
            <a:normAutofit lnSpcReduction="10000"/>
          </a:bodyPr>
          <a:lstStyle/>
          <a:p>
            <a:pPr marL="457200" indent="-457200" algn="just">
              <a:buFont typeface="Wingdings" pitchFamily="2" charset="2"/>
              <a:buChar char="§"/>
            </a:pPr>
            <a:endParaRPr lang="en-US" sz="1100" b="1" dirty="0">
              <a:latin typeface="Arial Narrow" pitchFamily="34" charset="0"/>
            </a:endParaRPr>
          </a:p>
          <a:p>
            <a:pPr marL="0" lvl="1" algn="just"/>
            <a:r>
              <a:rPr lang="en-US" b="1" dirty="0" smtClean="0">
                <a:latin typeface="Arial Narrow" pitchFamily="34" charset="0"/>
              </a:rPr>
              <a:t>Maintenance has a major share of total energy demand </a:t>
            </a:r>
            <a:endParaRPr lang="en-US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Arial Narrow" pitchFamily="34" charset="0"/>
            </a:endParaRPr>
          </a:p>
          <a:p>
            <a:pPr marL="457200" indent="-457200" algn="just">
              <a:buFont typeface="Wingdings" pitchFamily="2" charset="2"/>
              <a:buChar char="§"/>
            </a:pPr>
            <a:endParaRPr lang="en-US" sz="2800" b="1" dirty="0" smtClean="0">
              <a:latin typeface="Arial Narrow" pitchFamily="34" charset="0"/>
            </a:endParaRPr>
          </a:p>
          <a:p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54865" y="5715000"/>
            <a:ext cx="8458200" cy="76417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>
              <a:buFont typeface="Wingdings" pitchFamily="2" charset="2"/>
              <a:buChar char="§"/>
            </a:pPr>
            <a:endParaRPr lang="en-US" sz="1100" b="1" dirty="0" smtClean="0">
              <a:latin typeface="Arial Narrow" pitchFamily="34" charset="0"/>
            </a:endParaRPr>
          </a:p>
          <a:p>
            <a:pPr marL="0" lvl="1" algn="just"/>
            <a:r>
              <a:rPr lang="en-US" b="1" dirty="0" smtClean="0">
                <a:latin typeface="Arial Narrow" pitchFamily="34" charset="0"/>
              </a:rPr>
              <a:t>Activities are walking and feed intake; production are milk, weight gain and services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6692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152400" y="23949"/>
            <a:ext cx="8839200" cy="1271451"/>
          </a:xfrm>
        </p:spPr>
        <p:txBody>
          <a:bodyPr>
            <a:normAutofit fontScale="92500"/>
          </a:bodyPr>
          <a:lstStyle/>
          <a:p>
            <a:pPr marL="457200" indent="-457200" algn="just">
              <a:buFont typeface="Wingdings" pitchFamily="2" charset="2"/>
              <a:buChar char="§"/>
            </a:pPr>
            <a:endParaRPr lang="en-US" sz="1100" b="1" dirty="0">
              <a:latin typeface="Arial Narrow" pitchFamily="34" charset="0"/>
            </a:endParaRPr>
          </a:p>
          <a:p>
            <a:pPr marL="0" lvl="1" algn="just"/>
            <a:endParaRPr lang="en-US" sz="1400" b="1" dirty="0" smtClean="0">
              <a:latin typeface="Arial Narrow" pitchFamily="34" charset="0"/>
            </a:endParaRPr>
          </a:p>
          <a:p>
            <a:pPr marL="0" lvl="1" algn="just"/>
            <a:r>
              <a:rPr lang="en-US" b="1" dirty="0" smtClean="0">
                <a:latin typeface="Arial Narrow" pitchFamily="34" charset="0"/>
              </a:rPr>
              <a:t>Seasonal variability of feed quality  is one of the major problem</a:t>
            </a:r>
            <a:endParaRPr lang="en-US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Arial Narrow" pitchFamily="34" charset="0"/>
            </a:endParaRPr>
          </a:p>
          <a:p>
            <a:pPr marL="457200" indent="-457200" algn="just">
              <a:buFont typeface="Wingdings" pitchFamily="2" charset="2"/>
              <a:buChar char="§"/>
            </a:pPr>
            <a:endParaRPr lang="en-US" sz="2800" b="1" dirty="0" smtClean="0">
              <a:latin typeface="Arial Narrow" pitchFamily="34" charset="0"/>
            </a:endParaRPr>
          </a:p>
          <a:p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600200"/>
            <a:ext cx="7010400" cy="4191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50043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152400" y="23949"/>
            <a:ext cx="8839200" cy="890451"/>
          </a:xfrm>
        </p:spPr>
        <p:txBody>
          <a:bodyPr>
            <a:normAutofit fontScale="92500" lnSpcReduction="10000"/>
          </a:bodyPr>
          <a:lstStyle/>
          <a:p>
            <a:pPr marL="457200" indent="-457200" algn="just">
              <a:buFont typeface="Wingdings" pitchFamily="2" charset="2"/>
              <a:buChar char="§"/>
            </a:pPr>
            <a:endParaRPr lang="en-US" sz="1100" b="1" dirty="0">
              <a:latin typeface="Arial Narrow" pitchFamily="34" charset="0"/>
            </a:endParaRPr>
          </a:p>
          <a:p>
            <a:pPr marL="0" lvl="1" algn="just"/>
            <a:endParaRPr lang="en-US" sz="1400" b="1" dirty="0" smtClean="0">
              <a:latin typeface="Arial Narrow" pitchFamily="34" charset="0"/>
            </a:endParaRPr>
          </a:p>
          <a:p>
            <a:pPr marL="0" lvl="1"/>
            <a:r>
              <a:rPr lang="en-US" b="1" dirty="0" smtClean="0">
                <a:latin typeface="Arial Narrow" pitchFamily="34" charset="0"/>
              </a:rPr>
              <a:t>Key messages</a:t>
            </a:r>
            <a:endParaRPr lang="en-US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Arial Narrow" pitchFamily="34" charset="0"/>
            </a:endParaRPr>
          </a:p>
          <a:p>
            <a:pPr marL="457200" indent="-457200" algn="just">
              <a:buFont typeface="Wingdings" pitchFamily="2" charset="2"/>
              <a:buChar char="§"/>
            </a:pPr>
            <a:endParaRPr lang="en-US" sz="2800" b="1" dirty="0" smtClean="0">
              <a:latin typeface="Arial Narrow" pitchFamily="34" charset="0"/>
            </a:endParaRPr>
          </a:p>
          <a:p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544132" y="1066800"/>
            <a:ext cx="814266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Font typeface="Wingdings" pitchFamily="2" charset="2"/>
              <a:buChar char="§"/>
            </a:pPr>
            <a:r>
              <a:rPr lang="en-US" sz="2400" dirty="0">
                <a:latin typeface="Arial Narrow" pitchFamily="34" charset="0"/>
              </a:rPr>
              <a:t>The present livestock feed ingredients in </a:t>
            </a:r>
            <a:r>
              <a:rPr lang="en-US" sz="2400" dirty="0" smtClean="0">
                <a:latin typeface="Arial Narrow" pitchFamily="34" charset="0"/>
              </a:rPr>
              <a:t>the study systems, primarily, </a:t>
            </a:r>
            <a:r>
              <a:rPr lang="en-US" sz="2400" dirty="0">
                <a:latin typeface="Arial Narrow" pitchFamily="34" charset="0"/>
              </a:rPr>
              <a:t>constitute green fodder from grazing, dry fodder from CR, standing hay and conserved hay</a:t>
            </a:r>
            <a:r>
              <a:rPr lang="en-US" sz="2400" dirty="0" smtClean="0">
                <a:latin typeface="Arial Narrow" pitchFamily="34" charset="0"/>
              </a:rPr>
              <a:t>.</a:t>
            </a:r>
          </a:p>
          <a:p>
            <a:pPr marL="342900" lvl="0" indent="-342900" algn="just">
              <a:buFont typeface="Wingdings" pitchFamily="2" charset="2"/>
              <a:buChar char="§"/>
            </a:pPr>
            <a:endParaRPr lang="en-US" sz="2400" dirty="0" smtClean="0">
              <a:latin typeface="Arial Narrow" pitchFamily="34" charset="0"/>
            </a:endParaRPr>
          </a:p>
          <a:p>
            <a:pPr marL="342900" indent="-342900" algn="just">
              <a:buFont typeface="Wingdings" pitchFamily="2" charset="2"/>
              <a:buChar char="§"/>
            </a:pPr>
            <a:r>
              <a:rPr lang="en-US" sz="2400" dirty="0" smtClean="0">
                <a:latin typeface="Arial Narrow" pitchFamily="34" charset="0"/>
              </a:rPr>
              <a:t>Supplementation </a:t>
            </a:r>
            <a:r>
              <a:rPr lang="en-US" sz="2400" dirty="0">
                <a:latin typeface="Arial Narrow" pitchFamily="34" charset="0"/>
              </a:rPr>
              <a:t>is limited mainly from residues </a:t>
            </a:r>
            <a:r>
              <a:rPr lang="en-US" sz="2400" dirty="0" smtClean="0">
                <a:latin typeface="Arial Narrow" pitchFamily="34" charset="0"/>
              </a:rPr>
              <a:t>of crop and local brewery. Farmers are </a:t>
            </a:r>
            <a:r>
              <a:rPr lang="en-US" sz="2400" dirty="0">
                <a:latin typeface="Arial Narrow" pitchFamily="34" charset="0"/>
              </a:rPr>
              <a:t>selectively </a:t>
            </a:r>
            <a:r>
              <a:rPr lang="en-US" sz="2400" dirty="0" smtClean="0">
                <a:latin typeface="Arial Narrow" pitchFamily="34" charset="0"/>
              </a:rPr>
              <a:t>supplementing </a:t>
            </a:r>
            <a:r>
              <a:rPr lang="en-US" sz="2400" dirty="0">
                <a:latin typeface="Arial Narrow" pitchFamily="34" charset="0"/>
              </a:rPr>
              <a:t>large </a:t>
            </a:r>
            <a:r>
              <a:rPr lang="en-US" sz="2400" dirty="0" smtClean="0">
                <a:latin typeface="Arial Narrow" pitchFamily="34" charset="0"/>
              </a:rPr>
              <a:t>ruminants and thus </a:t>
            </a:r>
            <a:r>
              <a:rPr lang="en-US" sz="2400" dirty="0">
                <a:latin typeface="Arial Narrow" pitchFamily="34" charset="0"/>
              </a:rPr>
              <a:t>sheep in both systems suffers from nutritional deficiencies </a:t>
            </a:r>
            <a:r>
              <a:rPr lang="en-US" sz="2400" dirty="0" smtClean="0">
                <a:latin typeface="Arial Narrow" pitchFamily="34" charset="0"/>
              </a:rPr>
              <a:t>(e.g. CP</a:t>
            </a:r>
            <a:r>
              <a:rPr lang="en-US" sz="2400" dirty="0">
                <a:latin typeface="Arial Narrow" pitchFamily="34" charset="0"/>
              </a:rPr>
              <a:t>) and thus this may account for the current low levels of </a:t>
            </a:r>
            <a:r>
              <a:rPr lang="en-US" sz="2400" dirty="0" smtClean="0">
                <a:latin typeface="Arial Narrow" pitchFamily="34" charset="0"/>
              </a:rPr>
              <a:t>weight gain under farm condition.</a:t>
            </a:r>
            <a:endParaRPr lang="en-US" sz="2400" dirty="0">
              <a:latin typeface="Arial Narrow" pitchFamily="34" charset="0"/>
            </a:endParaRPr>
          </a:p>
          <a:p>
            <a:pPr marL="342900" lvl="0" indent="-342900" algn="just">
              <a:buFont typeface="Wingdings" pitchFamily="2" charset="2"/>
              <a:buChar char="§"/>
            </a:pPr>
            <a:endParaRPr lang="en-US" sz="2400" dirty="0" smtClean="0">
              <a:latin typeface="Arial Narrow" pitchFamily="34" charset="0"/>
            </a:endParaRPr>
          </a:p>
          <a:p>
            <a:pPr marL="342900" indent="-342900" algn="just">
              <a:buFont typeface="Wingdings" pitchFamily="2" charset="2"/>
              <a:buChar char="§"/>
            </a:pPr>
            <a:r>
              <a:rPr lang="en-US" sz="2400" dirty="0" smtClean="0">
                <a:latin typeface="Arial Narrow" pitchFamily="34" charset="0"/>
              </a:rPr>
              <a:t>The </a:t>
            </a:r>
            <a:r>
              <a:rPr lang="en-US" sz="2400" dirty="0">
                <a:latin typeface="Arial Narrow" pitchFamily="34" charset="0"/>
              </a:rPr>
              <a:t>feed ME demand is dominated by the maintenance requirement followed by activities. ME for production is insignificant particularly when the contribution of service is deducted. This, </a:t>
            </a:r>
            <a:r>
              <a:rPr lang="en-US" sz="2400" dirty="0" smtClean="0">
                <a:latin typeface="Arial Narrow" pitchFamily="34" charset="0"/>
              </a:rPr>
              <a:t>suggests </a:t>
            </a:r>
            <a:r>
              <a:rPr lang="en-US" sz="2400" dirty="0">
                <a:latin typeface="Arial Narrow" pitchFamily="34" charset="0"/>
              </a:rPr>
              <a:t>the need to convert maintenance feed ME investment to production through proper supplementation</a:t>
            </a:r>
            <a:r>
              <a:rPr lang="en-US" sz="2400" dirty="0" smtClean="0">
                <a:latin typeface="Arial Narrow" pitchFamily="34" charset="0"/>
              </a:rPr>
              <a:t>.</a:t>
            </a:r>
            <a:endParaRPr lang="en-US" sz="24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7685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152400" y="-152400"/>
            <a:ext cx="8839200" cy="890451"/>
          </a:xfrm>
        </p:spPr>
        <p:txBody>
          <a:bodyPr>
            <a:normAutofit fontScale="92500" lnSpcReduction="10000"/>
          </a:bodyPr>
          <a:lstStyle/>
          <a:p>
            <a:pPr marL="457200" indent="-457200" algn="just">
              <a:buFont typeface="Wingdings" pitchFamily="2" charset="2"/>
              <a:buChar char="§"/>
            </a:pPr>
            <a:endParaRPr lang="en-US" sz="1100" b="1" dirty="0">
              <a:latin typeface="Arial Narrow" pitchFamily="34" charset="0"/>
            </a:endParaRPr>
          </a:p>
          <a:p>
            <a:pPr marL="0" lvl="1" algn="just"/>
            <a:endParaRPr lang="en-US" sz="1400" b="1" dirty="0" smtClean="0">
              <a:latin typeface="Arial Narrow" pitchFamily="34" charset="0"/>
            </a:endParaRPr>
          </a:p>
          <a:p>
            <a:pPr marL="0" lvl="1"/>
            <a:r>
              <a:rPr lang="en-US" b="1" dirty="0" smtClean="0">
                <a:latin typeface="Arial Narrow" pitchFamily="34" charset="0"/>
              </a:rPr>
              <a:t>Key messages</a:t>
            </a:r>
            <a:endParaRPr lang="en-US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Arial Narrow" pitchFamily="34" charset="0"/>
            </a:endParaRPr>
          </a:p>
          <a:p>
            <a:pPr marL="457200" indent="-457200" algn="just">
              <a:buFont typeface="Wingdings" pitchFamily="2" charset="2"/>
              <a:buChar char="§"/>
            </a:pPr>
            <a:endParaRPr lang="en-US" sz="2800" b="1" dirty="0" smtClean="0">
              <a:latin typeface="Arial Narrow" pitchFamily="34" charset="0"/>
            </a:endParaRPr>
          </a:p>
          <a:p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304800" y="760927"/>
            <a:ext cx="8610600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US" dirty="0"/>
          </a:p>
          <a:p>
            <a:pPr marL="342900" indent="-342900" algn="just">
              <a:buFont typeface="Wingdings" pitchFamily="2" charset="2"/>
              <a:buChar char="§"/>
            </a:pPr>
            <a:r>
              <a:rPr lang="en-US" sz="2400" dirty="0">
                <a:latin typeface="Arial Narrow" pitchFamily="34" charset="0"/>
              </a:rPr>
              <a:t>The </a:t>
            </a:r>
            <a:r>
              <a:rPr lang="en-US" sz="2400" dirty="0" smtClean="0">
                <a:latin typeface="Arial Narrow" pitchFamily="34" charset="0"/>
              </a:rPr>
              <a:t>available </a:t>
            </a:r>
            <a:r>
              <a:rPr lang="en-US" sz="2400" dirty="0">
                <a:latin typeface="Arial Narrow" pitchFamily="34" charset="0"/>
              </a:rPr>
              <a:t>feed is hardly sufficient for maintenance. Farmers selective feeding and targeting of </a:t>
            </a:r>
            <a:r>
              <a:rPr lang="en-US" sz="2400" dirty="0" smtClean="0">
                <a:latin typeface="Arial Narrow" pitchFamily="34" charset="0"/>
              </a:rPr>
              <a:t>market at </a:t>
            </a:r>
            <a:r>
              <a:rPr lang="en-US" sz="2400" dirty="0">
                <a:latin typeface="Arial Narrow" pitchFamily="34" charset="0"/>
              </a:rPr>
              <a:t>better feed </a:t>
            </a:r>
            <a:r>
              <a:rPr lang="en-US" sz="2400" dirty="0" smtClean="0">
                <a:latin typeface="Arial Narrow" pitchFamily="34" charset="0"/>
              </a:rPr>
              <a:t>time </a:t>
            </a:r>
            <a:r>
              <a:rPr lang="en-US" sz="2400" dirty="0">
                <a:latin typeface="Arial Narrow" pitchFamily="34" charset="0"/>
              </a:rPr>
              <a:t>are major coping strategies. But as selective </a:t>
            </a:r>
            <a:r>
              <a:rPr lang="en-US" sz="2400" dirty="0" smtClean="0">
                <a:latin typeface="Arial Narrow" pitchFamily="34" charset="0"/>
              </a:rPr>
              <a:t>feedings </a:t>
            </a:r>
            <a:r>
              <a:rPr lang="en-US" sz="2400" dirty="0">
                <a:latin typeface="Arial Narrow" pitchFamily="34" charset="0"/>
              </a:rPr>
              <a:t>hardly include sheep, particularly in CLL system, the weight gain potential and festive season market opportunities for sheep are not well </a:t>
            </a:r>
            <a:r>
              <a:rPr lang="en-US" sz="2400" dirty="0" smtClean="0">
                <a:latin typeface="Arial Narrow" pitchFamily="34" charset="0"/>
              </a:rPr>
              <a:t>exploited.</a:t>
            </a:r>
          </a:p>
          <a:p>
            <a:pPr marL="342900" indent="-342900" algn="just">
              <a:buFont typeface="Wingdings" pitchFamily="2" charset="2"/>
              <a:buChar char="§"/>
            </a:pPr>
            <a:endParaRPr lang="en-US" sz="2400" dirty="0">
              <a:latin typeface="Arial Narrow" pitchFamily="34" charset="0"/>
            </a:endParaRPr>
          </a:p>
          <a:p>
            <a:pPr marL="342900" lvl="0" indent="-342900" algn="just">
              <a:buFont typeface="Wingdings" pitchFamily="2" charset="2"/>
              <a:buChar char="§"/>
            </a:pPr>
            <a:r>
              <a:rPr lang="en-US" sz="2400" dirty="0" smtClean="0">
                <a:latin typeface="Arial Narrow" pitchFamily="34" charset="0"/>
              </a:rPr>
              <a:t>The </a:t>
            </a:r>
            <a:r>
              <a:rPr lang="en-US" sz="2400" dirty="0">
                <a:latin typeface="Arial Narrow" pitchFamily="34" charset="0"/>
              </a:rPr>
              <a:t>gap between farmers practice and potential weight gain of sheep under station </a:t>
            </a:r>
            <a:r>
              <a:rPr lang="en-US" sz="2400" dirty="0" smtClean="0">
                <a:latin typeface="Arial Narrow" pitchFamily="34" charset="0"/>
              </a:rPr>
              <a:t>condition (&gt;60%) justifies </a:t>
            </a:r>
            <a:r>
              <a:rPr lang="en-US" sz="2400" dirty="0">
                <a:latin typeface="Arial Narrow" pitchFamily="34" charset="0"/>
              </a:rPr>
              <a:t>the need for intervention. Projected demand side is also very promising. </a:t>
            </a:r>
            <a:endParaRPr lang="en-US" sz="2400" dirty="0" smtClean="0">
              <a:latin typeface="Arial Narrow" pitchFamily="34" charset="0"/>
            </a:endParaRPr>
          </a:p>
          <a:p>
            <a:pPr marL="342900" lvl="0" indent="-342900">
              <a:buFont typeface="Wingdings" pitchFamily="2" charset="2"/>
              <a:buChar char="§"/>
            </a:pPr>
            <a:endParaRPr lang="en-US" sz="2400" dirty="0">
              <a:latin typeface="Arial Narrow" pitchFamily="34" charset="0"/>
            </a:endParaRPr>
          </a:p>
          <a:p>
            <a:pPr marL="342900" lvl="0" indent="-342900" algn="just">
              <a:buFont typeface="Wingdings" pitchFamily="2" charset="2"/>
              <a:buChar char="§"/>
            </a:pPr>
            <a:r>
              <a:rPr lang="en-US" sz="2400" dirty="0" smtClean="0">
                <a:latin typeface="Arial Narrow" pitchFamily="34" charset="0"/>
              </a:rPr>
              <a:t>Simultaneous </a:t>
            </a:r>
            <a:r>
              <a:rPr lang="en-US" sz="2400" dirty="0">
                <a:latin typeface="Arial Narrow" pitchFamily="34" charset="0"/>
              </a:rPr>
              <a:t>interventions addressing these shortfalls are important to exploit these potential. For such attempts to be realistic a unique role, context and optimum combination of different feed ingredient must be recognized and linked to input costs and output benefit.</a:t>
            </a:r>
          </a:p>
        </p:txBody>
      </p:sp>
    </p:spTree>
    <p:extLst>
      <p:ext uri="{BB962C8B-B14F-4D97-AF65-F5344CB8AC3E}">
        <p14:creationId xmlns="" xmlns:p14="http://schemas.microsoft.com/office/powerpoint/2010/main" val="188329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"/>
            <a:ext cx="7772400" cy="990599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Arial Narrow" pitchFamily="34" charset="0"/>
              </a:rPr>
              <a:t>Problem</a:t>
            </a:r>
            <a:r>
              <a:rPr lang="en-US" sz="3200" b="1" dirty="0" smtClean="0"/>
              <a:t> setting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152399" y="1049383"/>
            <a:ext cx="4343401" cy="5427617"/>
          </a:xfrm>
        </p:spPr>
        <p:txBody>
          <a:bodyPr>
            <a:normAutofit fontScale="92500" lnSpcReduction="20000"/>
          </a:bodyPr>
          <a:lstStyle/>
          <a:p>
            <a:pPr marL="457200" indent="-457200" algn="just">
              <a:buFont typeface="Wingdings" pitchFamily="2" charset="2"/>
              <a:buChar char="§"/>
            </a:pPr>
            <a:r>
              <a:rPr lang="en-US" sz="2800" dirty="0">
                <a:latin typeface="Arial Narrow" pitchFamily="34" charset="0"/>
              </a:rPr>
              <a:t>Distributed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</a:rPr>
              <a:t> </a:t>
            </a:r>
            <a:r>
              <a:rPr lang="en-US" sz="2800" dirty="0">
                <a:latin typeface="Arial Narrow" pitchFamily="34" charset="0"/>
              </a:rPr>
              <a:t>in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</a:rPr>
              <a:t> </a:t>
            </a:r>
            <a:r>
              <a:rPr lang="en-US" sz="2800" dirty="0" smtClean="0">
                <a:latin typeface="Arial Narrow" pitchFamily="34" charset="0"/>
              </a:rPr>
              <a:t>Central Highlands&gt;2500masl:a narrow </a:t>
            </a:r>
            <a:r>
              <a:rPr lang="en-US" sz="2800" dirty="0">
                <a:latin typeface="Arial Narrow" pitchFamily="34" charset="0"/>
              </a:rPr>
              <a:t>belt running from North to South in the Eastern parts of the Amhara Regional </a:t>
            </a:r>
            <a:r>
              <a:rPr lang="en-US" sz="2800" dirty="0" smtClean="0">
                <a:latin typeface="Arial Narrow" pitchFamily="34" charset="0"/>
              </a:rPr>
              <a:t>State</a:t>
            </a:r>
          </a:p>
          <a:p>
            <a:pPr marL="457200" indent="-457200" algn="just">
              <a:buFont typeface="Wingdings" pitchFamily="2" charset="2"/>
              <a:buChar char="§"/>
            </a:pP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latin typeface="Arial Narrow" pitchFamily="34" charset="0"/>
            </a:endParaRPr>
          </a:p>
          <a:p>
            <a:pPr marL="457200" indent="-457200" algn="just">
              <a:buFont typeface="Wingdings" pitchFamily="2" charset="2"/>
              <a:buChar char="§"/>
            </a:pPr>
            <a:r>
              <a:rPr lang="en-US" sz="2800" dirty="0">
                <a:latin typeface="Arial Narrow" pitchFamily="34" charset="0"/>
              </a:rPr>
              <a:t>The Menz sheep breed has a greater prominence for its meat flavor</a:t>
            </a:r>
          </a:p>
          <a:p>
            <a:pPr marL="457200" indent="-457200" algn="just">
              <a:buFont typeface="Wingdings" pitchFamily="2" charset="2"/>
              <a:buChar char="§"/>
            </a:pPr>
            <a:endParaRPr lang="en-US" sz="2800" dirty="0">
              <a:latin typeface="Arial Narrow" pitchFamily="34" charset="0"/>
            </a:endParaRPr>
          </a:p>
          <a:p>
            <a:pPr marL="457200" indent="-457200" algn="just">
              <a:buFont typeface="Wingdings" pitchFamily="2" charset="2"/>
              <a:buChar char="§"/>
            </a:pPr>
            <a:endParaRPr lang="en-US" sz="2800" dirty="0">
              <a:latin typeface="Arial Narrow" pitchFamily="34" charset="0"/>
            </a:endParaRPr>
          </a:p>
          <a:p>
            <a:pPr marL="457200" indent="-457200" algn="just">
              <a:buFont typeface="Wingdings" pitchFamily="2" charset="2"/>
              <a:buChar char="§"/>
            </a:pPr>
            <a:r>
              <a:rPr lang="en-US" sz="2800" dirty="0">
                <a:latin typeface="Arial Narrow" pitchFamily="34" charset="0"/>
              </a:rPr>
              <a:t>Smallholder farmers are keeping this breed as an important component of their livelihood activities </a:t>
            </a:r>
          </a:p>
          <a:p>
            <a:pPr marL="457200" indent="-457200" algn="just">
              <a:buFont typeface="Wingdings" pitchFamily="2" charset="2"/>
              <a:buChar char="§"/>
            </a:pPr>
            <a:endParaRPr lang="en-US" sz="1100" dirty="0" smtClean="0">
              <a:solidFill>
                <a:schemeClr val="tx1">
                  <a:lumMod val="95000"/>
                  <a:lumOff val="5000"/>
                </a:schemeClr>
              </a:solidFill>
              <a:latin typeface="Arial Narrow" pitchFamily="34" charset="0"/>
            </a:endParaRPr>
          </a:p>
          <a:p>
            <a:pPr marL="457200" indent="-457200" algn="just">
              <a:buFont typeface="Wingdings" pitchFamily="2" charset="2"/>
              <a:buChar char="§"/>
            </a:pPr>
            <a:endParaRPr lang="en-US" sz="2800" b="1" dirty="0">
              <a:latin typeface="Arial Narrow" pitchFamily="34" charset="0"/>
            </a:endParaRPr>
          </a:p>
          <a:p>
            <a:pPr marL="457200" indent="-457200" algn="just">
              <a:buFont typeface="Wingdings" pitchFamily="2" charset="2"/>
              <a:buChar char="§"/>
            </a:pPr>
            <a:endParaRPr lang="en-US" sz="2800" b="1" dirty="0">
              <a:latin typeface="Arial Narrow" pitchFamily="34" charset="0"/>
            </a:endParaRPr>
          </a:p>
          <a:p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1" y="1371600"/>
            <a:ext cx="44958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72657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52399"/>
            <a:ext cx="7772400" cy="990601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Arial Narrow" pitchFamily="34" charset="0"/>
              </a:rPr>
              <a:t>Problem</a:t>
            </a:r>
            <a:r>
              <a:rPr lang="en-US" sz="3200" b="1" dirty="0" smtClean="0"/>
              <a:t> setting cont.…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228600" y="990600"/>
            <a:ext cx="5791200" cy="5715000"/>
          </a:xfrm>
        </p:spPr>
        <p:txBody>
          <a:bodyPr>
            <a:normAutofit fontScale="77500" lnSpcReduction="20000"/>
          </a:bodyPr>
          <a:lstStyle/>
          <a:p>
            <a:pPr marL="457200" indent="-457200" algn="just">
              <a:buFont typeface="Wingdings" pitchFamily="2" charset="2"/>
              <a:buChar char="§"/>
            </a:pPr>
            <a:endParaRPr lang="en-US" sz="1100" b="1" dirty="0">
              <a:latin typeface="Arial Narrow" pitchFamily="34" charset="0"/>
            </a:endParaRPr>
          </a:p>
          <a:p>
            <a:pPr marL="457200" indent="-457200" algn="just">
              <a:buFont typeface="Wingdings" pitchFamily="2" charset="2"/>
              <a:buChar char="§"/>
            </a:pPr>
            <a:r>
              <a:rPr lang="en-US" sz="3300" dirty="0" err="1" smtClean="0">
                <a:latin typeface="Arial Narrow" pitchFamily="34" charset="0"/>
              </a:rPr>
              <a:t>Menz</a:t>
            </a:r>
            <a:r>
              <a:rPr lang="en-US" sz="3300" dirty="0" smtClean="0">
                <a:latin typeface="Arial Narrow" pitchFamily="34" charset="0"/>
              </a:rPr>
              <a:t> </a:t>
            </a:r>
            <a:r>
              <a:rPr lang="en-US" sz="3300" dirty="0">
                <a:latin typeface="Arial Narrow" pitchFamily="34" charset="0"/>
              </a:rPr>
              <a:t>sheep constitute as high as 24% of the livestock herd composition &amp; 22-63% of the net cash income derived from livestock production</a:t>
            </a:r>
            <a:r>
              <a:rPr lang="en-US" sz="33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</a:rPr>
              <a:t>.</a:t>
            </a:r>
          </a:p>
          <a:p>
            <a:pPr algn="just"/>
            <a:endParaRPr lang="en-US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Arial Narrow" pitchFamily="34" charset="0"/>
            </a:endParaRPr>
          </a:p>
          <a:p>
            <a:pPr marL="457200" indent="-457200" algn="just">
              <a:buFont typeface="Wingdings" pitchFamily="2" charset="2"/>
              <a:buChar char="§"/>
            </a:pPr>
            <a:r>
              <a:rPr lang="en-US" sz="3300" dirty="0" smtClean="0">
                <a:latin typeface="Arial Narrow" pitchFamily="34" charset="0"/>
              </a:rPr>
              <a:t>However, </a:t>
            </a:r>
            <a:r>
              <a:rPr lang="en-US" sz="3300" dirty="0">
                <a:latin typeface="Arial Narrow" pitchFamily="34" charset="0"/>
              </a:rPr>
              <a:t>low productivity associated with poor feed quality and low feed availability are major </a:t>
            </a:r>
            <a:r>
              <a:rPr lang="en-US" sz="3300" dirty="0" smtClean="0">
                <a:latin typeface="Arial Narrow" pitchFamily="34" charset="0"/>
              </a:rPr>
              <a:t>limiting factor </a:t>
            </a:r>
            <a:r>
              <a:rPr lang="en-US" sz="3300" dirty="0">
                <a:latin typeface="Arial Narrow" pitchFamily="34" charset="0"/>
              </a:rPr>
              <a:t>for intensification </a:t>
            </a:r>
          </a:p>
          <a:p>
            <a:pPr marL="457200" indent="-457200" algn="just">
              <a:buFont typeface="Wingdings" pitchFamily="2" charset="2"/>
              <a:buChar char="§"/>
            </a:pPr>
            <a:endParaRPr lang="en-US" sz="1400" b="1" dirty="0" smtClean="0"/>
          </a:p>
          <a:p>
            <a:pPr marL="457200" indent="-457200" algn="just">
              <a:buFont typeface="Wingdings" pitchFamily="2" charset="2"/>
              <a:buChar char="§"/>
            </a:pPr>
            <a:r>
              <a:rPr lang="en-US" sz="2800" b="1" dirty="0" smtClean="0"/>
              <a:t>Objectives this component ELF </a:t>
            </a:r>
          </a:p>
          <a:p>
            <a:pPr marL="914400" lvl="1" indent="-457200" algn="just">
              <a:buFont typeface="Wingdings" pitchFamily="2" charset="2"/>
              <a:buChar char="§"/>
            </a:pPr>
            <a:r>
              <a:rPr lang="en-US" sz="3100" dirty="0" smtClean="0">
                <a:latin typeface="Arial Narrow" pitchFamily="34" charset="0"/>
              </a:rPr>
              <a:t>Diagnose </a:t>
            </a:r>
            <a:r>
              <a:rPr lang="en-US" sz="3100" dirty="0">
                <a:latin typeface="Arial Narrow" pitchFamily="34" charset="0"/>
              </a:rPr>
              <a:t>the meso-scale feed demand, availability and management; </a:t>
            </a:r>
            <a:endParaRPr lang="en-US" sz="3100" dirty="0" smtClean="0">
              <a:latin typeface="Arial Narrow" pitchFamily="34" charset="0"/>
            </a:endParaRPr>
          </a:p>
          <a:p>
            <a:pPr marL="914400" lvl="1" indent="-457200" algn="just">
              <a:buFont typeface="Wingdings" pitchFamily="2" charset="2"/>
              <a:buChar char="§"/>
            </a:pPr>
            <a:endParaRPr lang="en-US" sz="3100" dirty="0" smtClean="0">
              <a:latin typeface="Arial Narrow" pitchFamily="34" charset="0"/>
            </a:endParaRPr>
          </a:p>
          <a:p>
            <a:pPr marL="914400" lvl="1" indent="-457200" algn="just">
              <a:buFont typeface="Wingdings" pitchFamily="2" charset="2"/>
              <a:buChar char="§"/>
            </a:pPr>
            <a:r>
              <a:rPr lang="en-US" sz="3100" dirty="0" smtClean="0">
                <a:latin typeface="Arial Narrow" pitchFamily="34" charset="0"/>
              </a:rPr>
              <a:t>To </a:t>
            </a:r>
            <a:r>
              <a:rPr lang="en-US" sz="3100" dirty="0">
                <a:latin typeface="Arial Narrow" pitchFamily="34" charset="0"/>
              </a:rPr>
              <a:t>synthesize potential implications for feed based interventions. </a:t>
            </a:r>
          </a:p>
          <a:p>
            <a:pPr marL="457200" indent="-457200" algn="just">
              <a:buFont typeface="Wingdings" pitchFamily="2" charset="2"/>
              <a:buChar char="§"/>
            </a:pPr>
            <a:endParaRPr lang="en-US" sz="2800" b="1" dirty="0" smtClean="0">
              <a:latin typeface="Arial Narrow" pitchFamily="34" charset="0"/>
            </a:endParaRPr>
          </a:p>
          <a:p>
            <a:endParaRPr lang="en-US" dirty="0"/>
          </a:p>
        </p:txBody>
      </p:sp>
      <p:pic>
        <p:nvPicPr>
          <p:cNvPr id="5" name="Picture 4" descr="G:\Personal Data\My Folders\D Drive\ILRI-tran\Feed-balance-Alan\Photos\DSC01722.JPG"/>
          <p:cNvPicPr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0786" y="1219200"/>
            <a:ext cx="2832100" cy="2124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DSC0170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0786" y="3962400"/>
            <a:ext cx="2832100" cy="23241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0402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"/>
            <a:ext cx="7772400" cy="685799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Arial Narrow" pitchFamily="34" charset="0"/>
              </a:rPr>
              <a:t>Approaches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152400" y="685800"/>
            <a:ext cx="8686800" cy="1600200"/>
          </a:xfrm>
        </p:spPr>
        <p:txBody>
          <a:bodyPr>
            <a:normAutofit fontScale="25000" lnSpcReduction="20000"/>
          </a:bodyPr>
          <a:lstStyle/>
          <a:p>
            <a:pPr marL="457200" indent="-457200" algn="just">
              <a:buFont typeface="Wingdings" pitchFamily="2" charset="2"/>
              <a:buChar char="§"/>
            </a:pPr>
            <a:endParaRPr lang="en-US" sz="1100" b="1" dirty="0">
              <a:latin typeface="Arial Narrow" pitchFamily="34" charset="0"/>
            </a:endParaRPr>
          </a:p>
          <a:p>
            <a:pPr lvl="1" indent="-457200" algn="just">
              <a:buFont typeface="Wingdings" pitchFamily="2" charset="2"/>
              <a:buChar char="§"/>
            </a:pPr>
            <a:r>
              <a:rPr lang="en-US" sz="11200" b="1" dirty="0" smtClean="0">
                <a:latin typeface="Arial Narrow" pitchFamily="34" charset="0"/>
              </a:rPr>
              <a:t>Farming system/</a:t>
            </a:r>
            <a:r>
              <a:rPr lang="en-GB" sz="11200" b="1" dirty="0" smtClean="0">
                <a:latin typeface="Arial Narrow" pitchFamily="34" charset="0"/>
              </a:rPr>
              <a:t>Livelihood zone  </a:t>
            </a:r>
            <a:r>
              <a:rPr lang="en-US" sz="11200" b="1" dirty="0" smtClean="0">
                <a:latin typeface="Arial Narrow" pitchFamily="34" charset="0"/>
              </a:rPr>
              <a:t>approach</a:t>
            </a:r>
          </a:p>
          <a:p>
            <a:pPr marL="0" lvl="1" algn="just"/>
            <a:endParaRPr lang="en-US" sz="4800" b="1" dirty="0" smtClean="0">
              <a:latin typeface="Arial Narrow" pitchFamily="34" charset="0"/>
            </a:endParaRPr>
          </a:p>
          <a:p>
            <a:pPr marL="0" lvl="1" algn="just"/>
            <a:endParaRPr lang="en-US" sz="1400" b="1" dirty="0" smtClean="0">
              <a:latin typeface="Arial Narrow" pitchFamily="34" charset="0"/>
            </a:endParaRPr>
          </a:p>
          <a:p>
            <a:pPr marL="0" lvl="1" algn="just"/>
            <a:r>
              <a:rPr lang="en-US" sz="9600" b="1" dirty="0" smtClean="0">
                <a:latin typeface="Arial Narrow" pitchFamily="34" charset="0"/>
              </a:rPr>
              <a:t>Features of the two sample districts representing two major livelihood zones (BLS and CLL,)</a:t>
            </a:r>
          </a:p>
          <a:p>
            <a:pPr marL="0" lvl="1" algn="just"/>
            <a:endParaRPr lang="en-US" sz="9600" b="1" dirty="0">
              <a:latin typeface="Arial Narrow" pitchFamily="34" charset="0"/>
            </a:endParaRPr>
          </a:p>
          <a:p>
            <a:pPr marL="0" lvl="1" algn="just"/>
            <a:endParaRPr lang="en-US" sz="9600" b="1" dirty="0" smtClean="0">
              <a:latin typeface="Arial Narrow" pitchFamily="34" charset="0"/>
            </a:endParaRPr>
          </a:p>
          <a:p>
            <a:pPr marL="0" lvl="1" algn="just"/>
            <a:endParaRPr lang="en-US" sz="9600" b="1" dirty="0">
              <a:latin typeface="Arial Narrow" pitchFamily="34" charset="0"/>
            </a:endParaRPr>
          </a:p>
          <a:p>
            <a:pPr algn="just"/>
            <a:endParaRPr lang="en-US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Arial Narrow" pitchFamily="34" charset="0"/>
            </a:endParaRPr>
          </a:p>
          <a:p>
            <a:pPr marL="457200" indent="-457200" algn="just">
              <a:buFont typeface="Wingdings" pitchFamily="2" charset="2"/>
              <a:buChar char="§"/>
            </a:pPr>
            <a:endParaRPr lang="en-US" sz="2800" b="1" dirty="0" smtClean="0">
              <a:latin typeface="Arial Narrow" pitchFamily="34" charset="0"/>
            </a:endParaRP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134694020"/>
              </p:ext>
            </p:extLst>
          </p:nvPr>
        </p:nvGraphicFramePr>
        <p:xfrm>
          <a:off x="381000" y="2362200"/>
          <a:ext cx="8382002" cy="3883034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3221894"/>
                <a:gridCol w="2071626"/>
                <a:gridCol w="3088482"/>
              </a:tblGrid>
              <a:tr h="432262">
                <a:tc rowSpan="2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GB" sz="3200" b="1" dirty="0">
                          <a:effectLst/>
                          <a:latin typeface="Arial Narrow" pitchFamily="34" charset="0"/>
                        </a:rPr>
                        <a:t>Key features</a:t>
                      </a:r>
                      <a:endParaRPr lang="en-US" sz="3200" b="1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GB" sz="2800" b="1" dirty="0">
                          <a:effectLst/>
                          <a:latin typeface="Arial Narrow" pitchFamily="34" charset="0"/>
                        </a:rPr>
                        <a:t>Livelihood </a:t>
                      </a:r>
                      <a:r>
                        <a:rPr lang="en-GB" sz="2800" b="1" dirty="0" smtClean="0">
                          <a:effectLst/>
                          <a:latin typeface="Arial Narrow" pitchFamily="34" charset="0"/>
                        </a:rPr>
                        <a:t>zones</a:t>
                      </a:r>
                      <a:endParaRPr lang="en-US" sz="2800" b="1" dirty="0">
                        <a:effectLst/>
                        <a:latin typeface="Arial Narrow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GB" sz="1600" b="1" dirty="0">
                          <a:effectLst/>
                          <a:latin typeface="Arial Narrow" pitchFamily="34" charset="0"/>
                        </a:rPr>
                        <a:t> </a:t>
                      </a:r>
                      <a:endParaRPr lang="en-US" sz="1600" b="1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endParaRPr lang="en-US" sz="1400" b="1" dirty="0">
                        <a:effectLst/>
                        <a:latin typeface="Book Antiqu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603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GB" sz="1600" b="1" dirty="0">
                          <a:effectLst/>
                          <a:latin typeface="Arial Narrow" pitchFamily="34" charset="0"/>
                        </a:rPr>
                        <a:t>Barley Legume Sheep </a:t>
                      </a:r>
                      <a:endParaRPr lang="en-US" sz="1600" b="1" dirty="0">
                        <a:effectLst/>
                        <a:latin typeface="Arial Narrow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GB" sz="1600" b="1" dirty="0">
                          <a:effectLst/>
                          <a:latin typeface="Arial Narrow" pitchFamily="34" charset="0"/>
                        </a:rPr>
                        <a:t>(BLS, at Gera-</a:t>
                      </a:r>
                      <a:r>
                        <a:rPr lang="en-GB" sz="1600" b="1" dirty="0" err="1">
                          <a:effectLst/>
                          <a:latin typeface="Arial Narrow" pitchFamily="34" charset="0"/>
                        </a:rPr>
                        <a:t>Midir</a:t>
                      </a:r>
                      <a:r>
                        <a:rPr lang="en-GB" sz="1600" b="1" dirty="0">
                          <a:effectLst/>
                          <a:latin typeface="Arial Narrow" pitchFamily="34" charset="0"/>
                        </a:rPr>
                        <a:t>, )</a:t>
                      </a:r>
                      <a:endParaRPr lang="en-US" sz="1600" b="1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GB" sz="1600" b="1" dirty="0">
                          <a:effectLst/>
                          <a:latin typeface="Arial Narrow" pitchFamily="34" charset="0"/>
                        </a:rPr>
                        <a:t>Cereals-Legumes-Livestock </a:t>
                      </a:r>
                      <a:endParaRPr lang="en-US" sz="1600" b="1" dirty="0">
                        <a:effectLst/>
                        <a:latin typeface="Arial Narrow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GB" sz="1600" b="1" dirty="0">
                          <a:effectLst/>
                          <a:latin typeface="Arial Narrow" pitchFamily="34" charset="0"/>
                        </a:rPr>
                        <a:t>( CLL, at Basona Worena)</a:t>
                      </a:r>
                      <a:endParaRPr lang="en-US" sz="1600" b="1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21613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GB" sz="1600" b="1" dirty="0">
                          <a:effectLst/>
                          <a:latin typeface="Arial Narrow" pitchFamily="34" charset="0"/>
                        </a:rPr>
                        <a:t>Altitude (MASL)</a:t>
                      </a:r>
                      <a:endParaRPr lang="en-US" sz="1600" b="1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GB" sz="1600" b="1" dirty="0">
                          <a:effectLst/>
                          <a:latin typeface="Arial Narrow" pitchFamily="34" charset="0"/>
                        </a:rPr>
                        <a:t>1669-3563</a:t>
                      </a:r>
                      <a:endParaRPr lang="en-US" sz="1600" b="1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GB" sz="1600" b="1" dirty="0">
                          <a:effectLst/>
                          <a:latin typeface="Arial Narrow" pitchFamily="34" charset="0"/>
                        </a:rPr>
                        <a:t>1661-3293</a:t>
                      </a:r>
                      <a:endParaRPr lang="en-US" sz="1600" b="1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290154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GB" sz="1600" b="1" dirty="0">
                          <a:effectLst/>
                          <a:latin typeface="Arial Narrow" pitchFamily="34" charset="0"/>
                        </a:rPr>
                        <a:t>Rainfall </a:t>
                      </a:r>
                      <a:r>
                        <a:rPr lang="en-GB" sz="1600" b="1" dirty="0" smtClean="0">
                          <a:effectLst/>
                          <a:latin typeface="Arial Narrow" pitchFamily="34" charset="0"/>
                        </a:rPr>
                        <a:t>(mean annual in mm)</a:t>
                      </a:r>
                      <a:endParaRPr lang="en-US" sz="1600" b="1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GB" sz="1600" b="1" dirty="0" smtClean="0">
                          <a:effectLst/>
                          <a:latin typeface="Arial Narrow" pitchFamily="34" charset="0"/>
                        </a:rPr>
                        <a:t>896</a:t>
                      </a:r>
                      <a:endParaRPr lang="en-US" sz="1600" b="1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GB" sz="1600" b="1" dirty="0">
                          <a:effectLst/>
                          <a:latin typeface="Arial Narrow" pitchFamily="34" charset="0"/>
                        </a:rPr>
                        <a:t>819</a:t>
                      </a:r>
                      <a:endParaRPr lang="en-US" sz="1600" b="1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315092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GB" sz="1600" b="1" dirty="0">
                          <a:effectLst/>
                          <a:latin typeface="Arial Narrow" pitchFamily="34" charset="0"/>
                        </a:rPr>
                        <a:t>Temperature ( mean Max-Min (</a:t>
                      </a:r>
                      <a:r>
                        <a:rPr lang="en-GB" sz="1600" b="1" baseline="30000" dirty="0">
                          <a:effectLst/>
                          <a:latin typeface="Arial Narrow" pitchFamily="34" charset="0"/>
                        </a:rPr>
                        <a:t>0</a:t>
                      </a:r>
                      <a:r>
                        <a:rPr lang="en-GB" sz="1600" b="1" dirty="0">
                          <a:effectLst/>
                          <a:latin typeface="Arial Narrow" pitchFamily="34" charset="0"/>
                        </a:rPr>
                        <a:t>C)</a:t>
                      </a:r>
                      <a:endParaRPr lang="en-US" sz="1600" b="1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GB" sz="1600" b="1" dirty="0">
                          <a:effectLst/>
                          <a:latin typeface="Arial Narrow" pitchFamily="34" charset="0"/>
                        </a:rPr>
                        <a:t>6.8- 17</a:t>
                      </a:r>
                      <a:endParaRPr lang="en-US" sz="1600" b="1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GB" sz="1600" b="1" dirty="0">
                          <a:effectLst/>
                          <a:latin typeface="Arial Narrow" pitchFamily="34" charset="0"/>
                        </a:rPr>
                        <a:t>8-20</a:t>
                      </a:r>
                      <a:endParaRPr lang="en-US" sz="1600" b="1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34003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GB" sz="1600" b="1" dirty="0">
                          <a:effectLst/>
                          <a:latin typeface="Arial Narrow" pitchFamily="34" charset="0"/>
                        </a:rPr>
                        <a:t>Cropping </a:t>
                      </a:r>
                      <a:r>
                        <a:rPr lang="en-GB" sz="1600" b="1" dirty="0" smtClean="0">
                          <a:effectLst/>
                          <a:latin typeface="Arial Narrow" pitchFamily="34" charset="0"/>
                        </a:rPr>
                        <a:t>pattern</a:t>
                      </a:r>
                      <a:endParaRPr lang="en-US" sz="1600" b="1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GB" sz="1600" b="1" dirty="0" smtClean="0">
                          <a:effectLst/>
                          <a:latin typeface="Arial Narrow" pitchFamily="34" charset="0"/>
                        </a:rPr>
                        <a:t>Barley , wheat, pulses</a:t>
                      </a:r>
                      <a:endParaRPr lang="en-US" sz="1600" b="1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GB" sz="1600" b="1" dirty="0" smtClean="0">
                          <a:effectLst/>
                          <a:latin typeface="Arial Narrow" pitchFamily="34" charset="0"/>
                        </a:rPr>
                        <a:t>Barley, Wheat, other cereals, pulses</a:t>
                      </a:r>
                      <a:endParaRPr lang="en-US" sz="1600" b="1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21613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GB" sz="1600" b="1" dirty="0">
                          <a:effectLst/>
                          <a:latin typeface="Arial Narrow" pitchFamily="34" charset="0"/>
                        </a:rPr>
                        <a:t>Population </a:t>
                      </a:r>
                      <a:r>
                        <a:rPr lang="en-GB" sz="1600" b="1" dirty="0" smtClean="0">
                          <a:effectLst/>
                          <a:latin typeface="Arial Narrow" pitchFamily="34" charset="0"/>
                        </a:rPr>
                        <a:t>density (person </a:t>
                      </a:r>
                      <a:r>
                        <a:rPr lang="en-GB" sz="1600" b="1" dirty="0">
                          <a:effectLst/>
                          <a:latin typeface="Arial Narrow" pitchFamily="34" charset="0"/>
                        </a:rPr>
                        <a:t>km</a:t>
                      </a:r>
                      <a:r>
                        <a:rPr lang="en-GB" sz="1600" b="1" baseline="30000" dirty="0">
                          <a:effectLst/>
                          <a:latin typeface="Arial Narrow" pitchFamily="34" charset="0"/>
                        </a:rPr>
                        <a:t>-2)</a:t>
                      </a:r>
                      <a:endParaRPr lang="en-US" sz="1600" b="1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GB" sz="1600" b="1" dirty="0">
                          <a:effectLst/>
                          <a:latin typeface="Arial Narrow" pitchFamily="34" charset="0"/>
                        </a:rPr>
                        <a:t>67</a:t>
                      </a:r>
                      <a:endParaRPr lang="en-US" sz="1600" b="1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GB" sz="1600" b="1" dirty="0">
                          <a:effectLst/>
                          <a:latin typeface="Arial Narrow" pitchFamily="34" charset="0"/>
                        </a:rPr>
                        <a:t>92</a:t>
                      </a:r>
                      <a:endParaRPr lang="en-US" sz="1600" b="1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21613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GB" sz="1600" b="1" dirty="0">
                          <a:effectLst/>
                          <a:latin typeface="Arial Narrow" pitchFamily="34" charset="0"/>
                        </a:rPr>
                        <a:t>Arable land (ha household</a:t>
                      </a:r>
                      <a:r>
                        <a:rPr lang="en-GB" sz="1600" b="1" baseline="30000" dirty="0">
                          <a:effectLst/>
                          <a:latin typeface="Arial Narrow" pitchFamily="34" charset="0"/>
                        </a:rPr>
                        <a:t>-1</a:t>
                      </a:r>
                      <a:r>
                        <a:rPr lang="en-GB" sz="1600" b="1" dirty="0">
                          <a:effectLst/>
                          <a:latin typeface="Arial Narrow" pitchFamily="34" charset="0"/>
                        </a:rPr>
                        <a:t>)</a:t>
                      </a:r>
                      <a:endParaRPr lang="en-US" sz="1600" b="1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GB" sz="1600" b="1">
                          <a:effectLst/>
                          <a:latin typeface="Arial Narrow" pitchFamily="34" charset="0"/>
                        </a:rPr>
                        <a:t>0.8</a:t>
                      </a:r>
                      <a:endParaRPr lang="en-US" sz="1600" b="1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GB" sz="1600" b="1" dirty="0">
                          <a:effectLst/>
                          <a:latin typeface="Arial Narrow" pitchFamily="34" charset="0"/>
                        </a:rPr>
                        <a:t>1.2</a:t>
                      </a:r>
                      <a:endParaRPr lang="en-US" sz="1600" b="1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21613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GB" sz="1600" b="1" dirty="0">
                          <a:effectLst/>
                          <a:latin typeface="Arial Narrow" pitchFamily="34" charset="0"/>
                        </a:rPr>
                        <a:t>TLU per km</a:t>
                      </a:r>
                      <a:r>
                        <a:rPr lang="en-GB" sz="1600" b="1" baseline="30000" dirty="0">
                          <a:effectLst/>
                          <a:latin typeface="Arial Narrow" pitchFamily="34" charset="0"/>
                        </a:rPr>
                        <a:t>-2</a:t>
                      </a:r>
                      <a:endParaRPr lang="en-US" sz="1600" b="1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GB" sz="1600" b="1" dirty="0">
                          <a:effectLst/>
                          <a:latin typeface="Arial Narrow" pitchFamily="34" charset="0"/>
                        </a:rPr>
                        <a:t>85</a:t>
                      </a:r>
                      <a:endParaRPr lang="en-US" sz="1600" b="1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GB" sz="1600" b="1" dirty="0">
                          <a:effectLst/>
                          <a:latin typeface="Arial Narrow" pitchFamily="34" charset="0"/>
                        </a:rPr>
                        <a:t>147</a:t>
                      </a:r>
                      <a:endParaRPr lang="en-US" sz="1600" b="1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21613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GB" sz="1600" b="1" dirty="0">
                          <a:effectLst/>
                          <a:latin typeface="Arial Narrow" pitchFamily="34" charset="0"/>
                        </a:rPr>
                        <a:t>TLU  farm</a:t>
                      </a:r>
                      <a:r>
                        <a:rPr lang="en-GB" sz="1600" b="1" baseline="30000" dirty="0">
                          <a:effectLst/>
                          <a:latin typeface="Arial Narrow" pitchFamily="34" charset="0"/>
                        </a:rPr>
                        <a:t>-1</a:t>
                      </a:r>
                      <a:endParaRPr lang="en-US" sz="1600" b="1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GB" sz="1600" b="1">
                          <a:effectLst/>
                          <a:latin typeface="Arial Narrow" pitchFamily="34" charset="0"/>
                        </a:rPr>
                        <a:t>4</a:t>
                      </a:r>
                      <a:endParaRPr lang="en-US" sz="1600" b="1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GB" sz="1600" b="1" dirty="0">
                          <a:effectLst/>
                          <a:latin typeface="Arial Narrow" pitchFamily="34" charset="0"/>
                        </a:rPr>
                        <a:t>6</a:t>
                      </a:r>
                      <a:endParaRPr lang="en-US" sz="1600" b="1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21613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GB" sz="1600" b="1" dirty="0">
                          <a:effectLst/>
                          <a:latin typeface="Arial Narrow" pitchFamily="34" charset="0"/>
                        </a:rPr>
                        <a:t>Sheep farm</a:t>
                      </a:r>
                      <a:r>
                        <a:rPr lang="en-GB" sz="1600" b="1" baseline="30000" dirty="0">
                          <a:effectLst/>
                          <a:latin typeface="Arial Narrow" pitchFamily="34" charset="0"/>
                        </a:rPr>
                        <a:t>-1</a:t>
                      </a:r>
                      <a:endParaRPr lang="en-US" sz="1600" b="1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GB" sz="1600" b="1">
                          <a:effectLst/>
                          <a:latin typeface="Arial Narrow" pitchFamily="34" charset="0"/>
                        </a:rPr>
                        <a:t>11</a:t>
                      </a:r>
                      <a:endParaRPr lang="en-US" sz="1600" b="1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GB" sz="1600" b="1" dirty="0">
                          <a:effectLst/>
                          <a:latin typeface="Arial Narrow" pitchFamily="34" charset="0"/>
                        </a:rPr>
                        <a:t>3.8</a:t>
                      </a:r>
                      <a:endParaRPr lang="en-US" sz="1600" b="1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21613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GB" sz="1600" b="1" dirty="0">
                          <a:effectLst/>
                          <a:latin typeface="Arial Narrow" pitchFamily="34" charset="0"/>
                        </a:rPr>
                        <a:t>Sheep to cattle ratio </a:t>
                      </a:r>
                      <a:endParaRPr lang="en-US" sz="1600" b="1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GB" sz="1600" b="1" dirty="0">
                          <a:effectLst/>
                          <a:latin typeface="Arial Narrow" pitchFamily="34" charset="0"/>
                        </a:rPr>
                        <a:t>3</a:t>
                      </a:r>
                      <a:endParaRPr lang="en-US" sz="1600" b="1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GB" sz="1600" b="1" dirty="0">
                          <a:effectLst/>
                          <a:latin typeface="Arial Narrow" pitchFamily="34" charset="0"/>
                        </a:rPr>
                        <a:t>0.6</a:t>
                      </a:r>
                      <a:endParaRPr lang="en-US" sz="1600" b="1" dirty="0"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847881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"/>
            <a:ext cx="7772400" cy="685799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Arial Narrow" pitchFamily="34" charset="0"/>
              </a:rPr>
              <a:t>Approaches cont..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152400" y="685800"/>
            <a:ext cx="8610600" cy="6019800"/>
          </a:xfrm>
        </p:spPr>
        <p:txBody>
          <a:bodyPr>
            <a:normAutofit fontScale="25000" lnSpcReduction="20000"/>
          </a:bodyPr>
          <a:lstStyle/>
          <a:p>
            <a:pPr marL="457200" indent="-457200" algn="just">
              <a:buFont typeface="Wingdings" pitchFamily="2" charset="2"/>
              <a:buChar char="§"/>
            </a:pPr>
            <a:endParaRPr lang="en-US" sz="1100" b="1" dirty="0">
              <a:latin typeface="Arial Narrow" pitchFamily="34" charset="0"/>
            </a:endParaRPr>
          </a:p>
          <a:p>
            <a:pPr lvl="1" indent="-457200" algn="just">
              <a:buFont typeface="Wingdings" pitchFamily="2" charset="2"/>
              <a:buChar char="§"/>
            </a:pPr>
            <a:r>
              <a:rPr lang="en-US" sz="11200" b="1" dirty="0" smtClean="0">
                <a:latin typeface="Arial Narrow" pitchFamily="34" charset="0"/>
              </a:rPr>
              <a:t>Feed ME supply was estimated using land use/ land cover data from different literature</a:t>
            </a:r>
          </a:p>
          <a:p>
            <a:pPr lvl="1" indent="-457200" algn="just">
              <a:buFont typeface="Wingdings" pitchFamily="2" charset="2"/>
              <a:buChar char="§"/>
            </a:pPr>
            <a:endParaRPr lang="en-US" sz="11200" b="1" dirty="0" smtClean="0">
              <a:latin typeface="Arial Narrow" pitchFamily="34" charset="0"/>
            </a:endParaRPr>
          </a:p>
          <a:p>
            <a:pPr lvl="3" indent="-457200" algn="just">
              <a:buFont typeface="Wingdings" pitchFamily="2" charset="2"/>
              <a:buChar char="§"/>
            </a:pPr>
            <a:r>
              <a:rPr lang="en-US" sz="10400" b="1" dirty="0" smtClean="0">
                <a:latin typeface="Arial Narrow" pitchFamily="34" charset="0"/>
              </a:rPr>
              <a:t>Crop residue was estimated from the 2011 yield using conversion factors and use factors</a:t>
            </a:r>
          </a:p>
          <a:p>
            <a:pPr lvl="3" indent="-457200" algn="just">
              <a:buFont typeface="Wingdings" pitchFamily="2" charset="2"/>
              <a:buChar char="§"/>
            </a:pPr>
            <a:r>
              <a:rPr lang="en-US" sz="10400" b="1" dirty="0" smtClean="0">
                <a:latin typeface="Arial Narrow" pitchFamily="34" charset="0"/>
              </a:rPr>
              <a:t>DM from grazing land was estimated using multiple regression approaches that involves edaphic, climatic and landscape variables</a:t>
            </a:r>
          </a:p>
          <a:p>
            <a:pPr lvl="3" indent="-457200" algn="just">
              <a:buFont typeface="Wingdings" pitchFamily="2" charset="2"/>
              <a:buChar char="§"/>
            </a:pPr>
            <a:r>
              <a:rPr lang="en-US" sz="10400" b="1" dirty="0" smtClean="0">
                <a:latin typeface="Arial Narrow" pitchFamily="34" charset="0"/>
              </a:rPr>
              <a:t>Recent ME values for common feed resources in Ethiopia was used to convert the DM to feed ME values</a:t>
            </a:r>
          </a:p>
          <a:p>
            <a:pPr lvl="3" indent="-457200" algn="just">
              <a:buFont typeface="Wingdings" pitchFamily="2" charset="2"/>
              <a:buChar char="§"/>
            </a:pPr>
            <a:endParaRPr lang="en-US" sz="10400" b="1" dirty="0" smtClean="0">
              <a:latin typeface="Arial Narrow" pitchFamily="34" charset="0"/>
            </a:endParaRPr>
          </a:p>
          <a:p>
            <a:pPr lvl="1" indent="-457200" algn="just">
              <a:buFont typeface="Wingdings" pitchFamily="2" charset="2"/>
              <a:buChar char="§"/>
            </a:pPr>
            <a:r>
              <a:rPr lang="en-US" sz="11200" b="1" dirty="0" smtClean="0">
                <a:latin typeface="Arial Narrow" pitchFamily="34" charset="0"/>
              </a:rPr>
              <a:t>Feed </a:t>
            </a:r>
            <a:r>
              <a:rPr lang="en-US" sz="11200" b="1" dirty="0">
                <a:latin typeface="Arial Narrow" pitchFamily="34" charset="0"/>
              </a:rPr>
              <a:t>ME demand was estimated </a:t>
            </a:r>
            <a:r>
              <a:rPr lang="en-US" sz="11200" b="1" dirty="0" smtClean="0">
                <a:latin typeface="Arial Narrow" pitchFamily="34" charset="0"/>
              </a:rPr>
              <a:t>from  the </a:t>
            </a:r>
            <a:r>
              <a:rPr lang="en-US" sz="10400" b="1" dirty="0" smtClean="0">
                <a:latin typeface="Arial Narrow" pitchFamily="34" charset="0"/>
              </a:rPr>
              <a:t>sum </a:t>
            </a:r>
            <a:r>
              <a:rPr lang="en-US" sz="10400" b="1" dirty="0">
                <a:latin typeface="Arial Narrow" pitchFamily="34" charset="0"/>
              </a:rPr>
              <a:t>of the maintenance energy </a:t>
            </a:r>
            <a:r>
              <a:rPr lang="en-US" sz="10400" b="1" dirty="0" smtClean="0">
                <a:latin typeface="Arial Narrow" pitchFamily="34" charset="0"/>
              </a:rPr>
              <a:t>standing </a:t>
            </a:r>
            <a:r>
              <a:rPr lang="en-US" sz="10400" b="1" dirty="0">
                <a:latin typeface="Arial Narrow" pitchFamily="34" charset="0"/>
              </a:rPr>
              <a:t>and walking, milk production, body weight gain and draft power</a:t>
            </a:r>
          </a:p>
          <a:p>
            <a:pPr lvl="1" indent="-457200" algn="just">
              <a:buFont typeface="Wingdings" pitchFamily="2" charset="2"/>
              <a:buChar char="§"/>
            </a:pPr>
            <a:endParaRPr lang="en-US" sz="11200" b="1" dirty="0">
              <a:latin typeface="Arial Narrow" pitchFamily="34" charset="0"/>
            </a:endParaRPr>
          </a:p>
          <a:p>
            <a:pPr lvl="1" indent="-457200" algn="just">
              <a:buFont typeface="Wingdings" pitchFamily="2" charset="2"/>
              <a:buChar char="§"/>
            </a:pPr>
            <a:endParaRPr lang="en-US" sz="11200" b="1" dirty="0" smtClean="0">
              <a:latin typeface="Arial Narrow" pitchFamily="34" charset="0"/>
            </a:endParaRPr>
          </a:p>
          <a:p>
            <a:pPr lvl="1" indent="-457200" algn="just">
              <a:buFont typeface="Wingdings" pitchFamily="2" charset="2"/>
              <a:buChar char="§"/>
            </a:pPr>
            <a:endParaRPr lang="en-US" sz="11200" b="1" dirty="0">
              <a:latin typeface="Arial Narrow" pitchFamily="34" charset="0"/>
            </a:endParaRPr>
          </a:p>
          <a:p>
            <a:pPr lvl="1" indent="-457200" algn="just">
              <a:buFont typeface="Wingdings" pitchFamily="2" charset="2"/>
              <a:buChar char="§"/>
            </a:pPr>
            <a:endParaRPr lang="en-US" sz="11200" b="1" dirty="0" smtClean="0">
              <a:latin typeface="Arial Narrow" pitchFamily="34" charset="0"/>
            </a:endParaRPr>
          </a:p>
          <a:p>
            <a:pPr lvl="1" indent="-457200" algn="just">
              <a:buFont typeface="Wingdings" pitchFamily="2" charset="2"/>
              <a:buChar char="§"/>
            </a:pPr>
            <a:endParaRPr lang="en-US" sz="11200" b="1" dirty="0">
              <a:latin typeface="Arial Narrow" pitchFamily="34" charset="0"/>
            </a:endParaRPr>
          </a:p>
          <a:p>
            <a:pPr marL="0" lvl="1" algn="just"/>
            <a:endParaRPr lang="en-US" sz="11200" b="1" dirty="0" smtClean="0">
              <a:latin typeface="Arial Narrow" pitchFamily="34" charset="0"/>
            </a:endParaRPr>
          </a:p>
          <a:p>
            <a:pPr marL="0" lvl="1" algn="just"/>
            <a:endParaRPr lang="en-US" sz="1400" b="1" dirty="0" smtClean="0">
              <a:latin typeface="Arial Narrow" pitchFamily="34" charset="0"/>
            </a:endParaRPr>
          </a:p>
          <a:p>
            <a:pPr marL="0" lvl="1" algn="just"/>
            <a:endParaRPr lang="en-US" sz="9600" b="1" dirty="0" smtClean="0">
              <a:latin typeface="Arial Narrow" pitchFamily="34" charset="0"/>
            </a:endParaRPr>
          </a:p>
          <a:p>
            <a:pPr marL="0" lvl="1" algn="just"/>
            <a:endParaRPr lang="en-US" sz="9600" b="1" dirty="0">
              <a:latin typeface="Arial Narrow" pitchFamily="34" charset="0"/>
            </a:endParaRPr>
          </a:p>
          <a:p>
            <a:pPr marL="0" lvl="1" algn="just"/>
            <a:endParaRPr lang="en-US" sz="9600" b="1" dirty="0" smtClean="0">
              <a:latin typeface="Arial Narrow" pitchFamily="34" charset="0"/>
            </a:endParaRPr>
          </a:p>
          <a:p>
            <a:pPr marL="0" lvl="1" algn="just"/>
            <a:endParaRPr lang="en-US" sz="9600" b="1" dirty="0">
              <a:latin typeface="Arial Narrow" pitchFamily="34" charset="0"/>
            </a:endParaRPr>
          </a:p>
          <a:p>
            <a:pPr algn="just"/>
            <a:endParaRPr lang="en-US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Arial Narrow" pitchFamily="34" charset="0"/>
            </a:endParaRPr>
          </a:p>
          <a:p>
            <a:pPr marL="457200" indent="-457200" algn="just">
              <a:buFont typeface="Wingdings" pitchFamily="2" charset="2"/>
              <a:buChar char="§"/>
            </a:pPr>
            <a:endParaRPr lang="en-US" sz="2800" b="1" dirty="0" smtClean="0">
              <a:latin typeface="Arial Narrow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7497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9020" y="141514"/>
            <a:ext cx="7772400" cy="838200"/>
          </a:xfrm>
        </p:spPr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en-US" sz="3600" b="1" dirty="0" smtClean="0">
                <a:latin typeface="Arial Narrow" pitchFamily="34" charset="0"/>
              </a:rPr>
              <a:t/>
            </a:r>
            <a:br>
              <a:rPr lang="en-US" sz="3600" b="1" dirty="0" smtClean="0">
                <a:latin typeface="Arial Narrow" pitchFamily="34" charset="0"/>
              </a:rPr>
            </a:br>
            <a:r>
              <a:rPr lang="en-US" sz="3600" b="1" dirty="0" smtClean="0">
                <a:latin typeface="Arial Narrow" pitchFamily="34" charset="0"/>
              </a:rPr>
              <a:t>Feed supply</a:t>
            </a:r>
            <a:br>
              <a:rPr lang="en-US" sz="3600" b="1" dirty="0" smtClean="0">
                <a:latin typeface="Arial Narrow" pitchFamily="34" charset="0"/>
              </a:rPr>
            </a:br>
            <a:r>
              <a:rPr lang="en-US" sz="3600" b="1" dirty="0" smtClean="0">
                <a:latin typeface="Arial Narrow" pitchFamily="34" charset="0"/>
              </a:rPr>
              <a:t/>
            </a:r>
            <a:br>
              <a:rPr lang="en-US" sz="3600" b="1" dirty="0" smtClean="0">
                <a:latin typeface="Arial Narrow" pitchFamily="34" charset="0"/>
              </a:rPr>
            </a:br>
            <a:endParaRPr lang="en-US" sz="28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885" y="1676400"/>
            <a:ext cx="4133248" cy="4794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198" y="1676400"/>
            <a:ext cx="4311839" cy="4783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247400" y="762000"/>
            <a:ext cx="8515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ct val="0"/>
              </a:spcBef>
            </a:pPr>
            <a:r>
              <a:rPr lang="en-US" sz="3200" b="1" kern="0" dirty="0">
                <a:solidFill>
                  <a:sysClr val="windowText" lastClr="000000"/>
                </a:solidFill>
                <a:latin typeface="Arial Narrow" pitchFamily="34" charset="0"/>
              </a:rPr>
              <a:t>Major land </a:t>
            </a:r>
            <a:r>
              <a:rPr lang="en-US" sz="3200" b="1" kern="0" dirty="0" smtClean="0">
                <a:solidFill>
                  <a:sysClr val="windowText" lastClr="000000"/>
                </a:solidFill>
                <a:latin typeface="Arial Narrow" pitchFamily="34" charset="0"/>
              </a:rPr>
              <a:t>use/ </a:t>
            </a:r>
            <a:r>
              <a:rPr lang="en-US" sz="3200" b="1" kern="0" dirty="0">
                <a:solidFill>
                  <a:sysClr val="windowText" lastClr="000000"/>
                </a:solidFill>
                <a:latin typeface="Arial Narrow" pitchFamily="34" charset="0"/>
              </a:rPr>
              <a:t>land </a:t>
            </a:r>
            <a:r>
              <a:rPr lang="en-US" sz="3200" b="1" kern="0" dirty="0" smtClean="0">
                <a:solidFill>
                  <a:sysClr val="windowText" lastClr="000000"/>
                </a:solidFill>
                <a:latin typeface="Arial Narrow" pitchFamily="34" charset="0"/>
              </a:rPr>
              <a:t>cover ( BLS and CLL systems) </a:t>
            </a:r>
            <a:endParaRPr lang="en-US" sz="3200" b="1" kern="0" dirty="0">
              <a:solidFill>
                <a:sysClr val="windowText" lastClr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95600" y="2133600"/>
            <a:ext cx="13007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Narrow" pitchFamily="34" charset="0"/>
              </a:rPr>
              <a:t>BLS</a:t>
            </a:r>
            <a:endParaRPr lang="en-US" sz="2400" dirty="0">
              <a:latin typeface="Arial Narrow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15200" y="2159726"/>
            <a:ext cx="13007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CLL</a:t>
            </a:r>
            <a:endParaRPr lang="en-US" sz="24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52854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152400"/>
            <a:ext cx="8610600" cy="1143000"/>
          </a:xfrm>
        </p:spPr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en-US" sz="3600" b="1" dirty="0" smtClean="0">
                <a:latin typeface="Arial Narrow" pitchFamily="34" charset="0"/>
              </a:rPr>
              <a:t/>
            </a:r>
            <a:br>
              <a:rPr lang="en-US" sz="3600" b="1" dirty="0" smtClean="0">
                <a:latin typeface="Arial Narrow" pitchFamily="34" charset="0"/>
              </a:rPr>
            </a:br>
            <a:r>
              <a:rPr lang="en-US" sz="3600" b="1" dirty="0">
                <a:latin typeface="Arial Narrow" pitchFamily="34" charset="0"/>
              </a:rPr>
              <a:t/>
            </a:r>
            <a:br>
              <a:rPr lang="en-US" sz="3600" b="1" dirty="0">
                <a:latin typeface="Arial Narrow" pitchFamily="34" charset="0"/>
              </a:rPr>
            </a:br>
            <a:r>
              <a:rPr lang="en-US" sz="3200" b="1" dirty="0" smtClean="0">
                <a:latin typeface="Arial Narrow" pitchFamily="34" charset="0"/>
              </a:rPr>
              <a:t>Feed - ME supply from different land use /land cover</a:t>
            </a:r>
            <a:r>
              <a:rPr lang="en-US" sz="3600" b="1" dirty="0" smtClean="0">
                <a:latin typeface="Arial Narrow" pitchFamily="34" charset="0"/>
              </a:rPr>
              <a:t/>
            </a:r>
            <a:br>
              <a:rPr lang="en-US" sz="3600" b="1" dirty="0" smtClean="0">
                <a:latin typeface="Arial Narrow" pitchFamily="34" charset="0"/>
              </a:rPr>
            </a:br>
            <a:endParaRPr lang="en-US" sz="5400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960926246"/>
              </p:ext>
            </p:extLst>
          </p:nvPr>
        </p:nvGraphicFramePr>
        <p:xfrm>
          <a:off x="533400" y="1981200"/>
          <a:ext cx="7772400" cy="3784092"/>
        </p:xfrm>
        <a:graphic>
          <a:graphicData uri="http://schemas.openxmlformats.org/drawingml/2006/table">
            <a:tbl>
              <a:tblPr>
                <a:tableStyleId>{7E9639D4-E3E2-4D34-9284-5A2195B3D0D7}</a:tableStyleId>
              </a:tblPr>
              <a:tblGrid>
                <a:gridCol w="2209800"/>
                <a:gridCol w="1905000"/>
                <a:gridCol w="1219200"/>
                <a:gridCol w="1066800"/>
                <a:gridCol w="1371600"/>
              </a:tblGrid>
              <a:tr h="30505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Arial Narrow" pitchFamily="34" charset="0"/>
                        </a:rPr>
                        <a:t> </a:t>
                      </a:r>
                      <a:endParaRPr lang="en-US" sz="20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Arial Narrow" pitchFamily="34" charset="0"/>
                        </a:rPr>
                        <a:t>Study systems</a:t>
                      </a:r>
                      <a:endParaRPr lang="en-US" sz="20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7993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Arial Narrow" pitchFamily="34" charset="0"/>
                        </a:rPr>
                        <a:t>Land use /land cover types</a:t>
                      </a:r>
                      <a:endParaRPr lang="en-US" sz="20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Arial Narrow" pitchFamily="34" charset="0"/>
                        </a:rPr>
                        <a:t>ME </a:t>
                      </a:r>
                      <a:r>
                        <a:rPr lang="en-US" sz="2000" b="1" dirty="0" smtClean="0">
                          <a:effectLst/>
                          <a:latin typeface="Arial Narrow" pitchFamily="34" charset="0"/>
                        </a:rPr>
                        <a:t>(</a:t>
                      </a:r>
                      <a:r>
                        <a:rPr lang="en-US" sz="2000" b="1" dirty="0">
                          <a:effectLst/>
                          <a:latin typeface="Arial Narrow" pitchFamily="34" charset="0"/>
                        </a:rPr>
                        <a:t>GJ ha-</a:t>
                      </a:r>
                      <a:r>
                        <a:rPr lang="en-US" sz="2000" b="1" baseline="30000" dirty="0">
                          <a:effectLst/>
                          <a:latin typeface="Arial Narrow" pitchFamily="34" charset="0"/>
                        </a:rPr>
                        <a:t>1</a:t>
                      </a:r>
                      <a:r>
                        <a:rPr lang="en-US" sz="2000" b="1" dirty="0">
                          <a:effectLst/>
                          <a:latin typeface="Arial Narrow" pitchFamily="34" charset="0"/>
                        </a:rPr>
                        <a:t>)</a:t>
                      </a:r>
                      <a:endParaRPr lang="en-US" sz="20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Arial Narrow" pitchFamily="34" charset="0"/>
                        </a:rPr>
                        <a:t> BLS-ME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Arial Narrow" pitchFamily="34" charset="0"/>
                        </a:rPr>
                        <a:t>(TJ yr</a:t>
                      </a:r>
                      <a:r>
                        <a:rPr lang="en-US" sz="2000" b="1" baseline="30000" dirty="0">
                          <a:effectLst/>
                          <a:latin typeface="Arial Narrow" pitchFamily="34" charset="0"/>
                        </a:rPr>
                        <a:t>-1</a:t>
                      </a:r>
                      <a:r>
                        <a:rPr lang="en-US" sz="2000" b="1" dirty="0">
                          <a:effectLst/>
                          <a:latin typeface="Arial Narrow" pitchFamily="34" charset="0"/>
                        </a:rPr>
                        <a:t>)</a:t>
                      </a:r>
                      <a:endParaRPr lang="en-US" sz="20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Arial Narrow" pitchFamily="34" charset="0"/>
                        </a:rPr>
                        <a:t>ME </a:t>
                      </a:r>
                      <a:r>
                        <a:rPr lang="en-US" sz="2000" b="1" dirty="0" smtClean="0">
                          <a:effectLst/>
                          <a:latin typeface="Arial Narrow" pitchFamily="34" charset="0"/>
                        </a:rPr>
                        <a:t> </a:t>
                      </a:r>
                      <a:r>
                        <a:rPr lang="en-US" sz="2000" b="1" dirty="0">
                          <a:effectLst/>
                          <a:latin typeface="Arial Narrow" pitchFamily="34" charset="0"/>
                        </a:rPr>
                        <a:t>(GJ ha-</a:t>
                      </a:r>
                      <a:r>
                        <a:rPr lang="en-US" sz="2000" b="1" baseline="30000" dirty="0">
                          <a:effectLst/>
                          <a:latin typeface="Arial Narrow" pitchFamily="34" charset="0"/>
                        </a:rPr>
                        <a:t>1</a:t>
                      </a:r>
                      <a:r>
                        <a:rPr lang="en-US" sz="2000" b="1" dirty="0">
                          <a:effectLst/>
                          <a:latin typeface="Arial Narrow" pitchFamily="34" charset="0"/>
                        </a:rPr>
                        <a:t>)</a:t>
                      </a:r>
                      <a:endParaRPr lang="en-US" sz="20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Arial Narrow" pitchFamily="34" charset="0"/>
                        </a:rPr>
                        <a:t>CLL-ME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Arial Narrow" pitchFamily="34" charset="0"/>
                        </a:rPr>
                        <a:t>(TJ yr</a:t>
                      </a:r>
                      <a:r>
                        <a:rPr lang="en-US" sz="2000" b="1" baseline="30000" dirty="0">
                          <a:effectLst/>
                          <a:latin typeface="Arial Narrow" pitchFamily="34" charset="0"/>
                        </a:rPr>
                        <a:t>-1</a:t>
                      </a:r>
                      <a:r>
                        <a:rPr lang="en-US" sz="2000" b="1" dirty="0">
                          <a:effectLst/>
                          <a:latin typeface="Arial Narrow" pitchFamily="34" charset="0"/>
                        </a:rPr>
                        <a:t>)</a:t>
                      </a:r>
                      <a:endParaRPr lang="en-US" sz="20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58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Arial Narrow" pitchFamily="34" charset="0"/>
                        </a:rPr>
                        <a:t>Crop land-cereals</a:t>
                      </a:r>
                      <a:endParaRPr lang="en-US" sz="20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Arial Narrow" pitchFamily="34" charset="0"/>
                        </a:rPr>
                        <a:t>10.5</a:t>
                      </a:r>
                      <a:endParaRPr lang="en-US" sz="20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Arial Narrow" pitchFamily="34" charset="0"/>
                        </a:rPr>
                        <a:t>486</a:t>
                      </a:r>
                      <a:endParaRPr lang="en-US" sz="20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Arial Narrow" pitchFamily="34" charset="0"/>
                        </a:rPr>
                        <a:t>26.2</a:t>
                      </a:r>
                      <a:endParaRPr lang="en-US" sz="20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rial Narrow" pitchFamily="34" charset="0"/>
                        </a:rPr>
                        <a:t>1749</a:t>
                      </a:r>
                      <a:endParaRPr lang="en-US" sz="2000" b="1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8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rial Narrow" pitchFamily="34" charset="0"/>
                        </a:rPr>
                        <a:t>Crop land -Pulses</a:t>
                      </a:r>
                      <a:endParaRPr lang="en-US" sz="2000" b="1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Arial Narrow" pitchFamily="34" charset="0"/>
                        </a:rPr>
                        <a:t>5.3</a:t>
                      </a:r>
                      <a:endParaRPr lang="en-US" sz="20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Arial Narrow" pitchFamily="34" charset="0"/>
                        </a:rPr>
                        <a:t>125</a:t>
                      </a:r>
                      <a:endParaRPr lang="en-US" sz="20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Arial Narrow" pitchFamily="34" charset="0"/>
                        </a:rPr>
                        <a:t>15.0</a:t>
                      </a:r>
                      <a:endParaRPr lang="en-US" sz="20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rial Narrow" pitchFamily="34" charset="0"/>
                        </a:rPr>
                        <a:t>648</a:t>
                      </a:r>
                      <a:endParaRPr lang="en-US" sz="2000" b="1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8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Arial Narrow" pitchFamily="34" charset="0"/>
                        </a:rPr>
                        <a:t>Crop land-others</a:t>
                      </a:r>
                      <a:endParaRPr lang="en-US" sz="20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Arial Narrow" pitchFamily="34" charset="0"/>
                        </a:rPr>
                        <a:t>1.5</a:t>
                      </a:r>
                      <a:endParaRPr lang="en-US" sz="20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rial Narrow" pitchFamily="34" charset="0"/>
                        </a:rPr>
                        <a:t>2</a:t>
                      </a:r>
                      <a:endParaRPr lang="en-US" sz="2000" b="1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Arial Narrow" pitchFamily="34" charset="0"/>
                        </a:rPr>
                        <a:t> </a:t>
                      </a:r>
                      <a:endParaRPr lang="en-US" sz="20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Arial Narrow" pitchFamily="34" charset="0"/>
                        </a:rPr>
                        <a:t> </a:t>
                      </a:r>
                      <a:endParaRPr lang="en-US" sz="20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8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rial Narrow" pitchFamily="34" charset="0"/>
                        </a:rPr>
                        <a:t>Stubble grazing</a:t>
                      </a:r>
                      <a:endParaRPr lang="en-US" sz="2000" b="1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Arial Narrow" pitchFamily="34" charset="0"/>
                        </a:rPr>
                        <a:t>1.5</a:t>
                      </a:r>
                      <a:endParaRPr lang="en-US" sz="20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rial Narrow" pitchFamily="34" charset="0"/>
                        </a:rPr>
                        <a:t>144</a:t>
                      </a:r>
                      <a:endParaRPr lang="en-US" sz="2000" b="1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Arial Narrow" pitchFamily="34" charset="0"/>
                        </a:rPr>
                        <a:t>1.5</a:t>
                      </a:r>
                      <a:endParaRPr lang="en-US" sz="20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Arial Narrow" pitchFamily="34" charset="0"/>
                        </a:rPr>
                        <a:t>158</a:t>
                      </a:r>
                      <a:endParaRPr lang="en-US" sz="20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8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rial Narrow" pitchFamily="34" charset="0"/>
                        </a:rPr>
                        <a:t>Grazing land</a:t>
                      </a:r>
                      <a:endParaRPr lang="en-US" sz="2000" b="1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Arial Narrow" pitchFamily="34" charset="0"/>
                        </a:rPr>
                        <a:t>15</a:t>
                      </a:r>
                      <a:endParaRPr lang="en-US" sz="20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Arial Narrow" pitchFamily="34" charset="0"/>
                        </a:rPr>
                        <a:t>410</a:t>
                      </a:r>
                      <a:endParaRPr lang="en-US" sz="20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Arial Narrow" pitchFamily="34" charset="0"/>
                        </a:rPr>
                        <a:t>15.5</a:t>
                      </a:r>
                      <a:endParaRPr lang="en-US" sz="20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Arial Narrow" pitchFamily="34" charset="0"/>
                        </a:rPr>
                        <a:t>223</a:t>
                      </a:r>
                      <a:endParaRPr lang="en-US" sz="20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8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rial Narrow" pitchFamily="34" charset="0"/>
                        </a:rPr>
                        <a:t>Others * </a:t>
                      </a:r>
                      <a:endParaRPr lang="en-US" sz="2000" b="1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Arial Narrow" pitchFamily="34" charset="0"/>
                        </a:rPr>
                        <a:t>15.5</a:t>
                      </a:r>
                      <a:endParaRPr lang="en-US" sz="20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rial Narrow" pitchFamily="34" charset="0"/>
                        </a:rPr>
                        <a:t>375</a:t>
                      </a:r>
                      <a:endParaRPr lang="en-US" sz="2000" b="1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Arial Narrow" pitchFamily="34" charset="0"/>
                        </a:rPr>
                        <a:t>19.5</a:t>
                      </a:r>
                      <a:endParaRPr lang="en-US" sz="20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Arial Narrow" pitchFamily="34" charset="0"/>
                        </a:rPr>
                        <a:t>436</a:t>
                      </a:r>
                      <a:endParaRPr lang="en-US" sz="20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0505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Arial Narrow" pitchFamily="34" charset="0"/>
                        </a:rPr>
                        <a:t>Total</a:t>
                      </a:r>
                      <a:endParaRPr lang="en-US" sz="20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Arial Narrow" pitchFamily="34" charset="0"/>
                        </a:rPr>
                        <a:t> </a:t>
                      </a:r>
                      <a:endParaRPr lang="en-US" sz="20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Arial Narrow" pitchFamily="34" charset="0"/>
                        </a:rPr>
                        <a:t>1543</a:t>
                      </a:r>
                      <a:endParaRPr lang="en-US" sz="20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Arial Narrow" pitchFamily="34" charset="0"/>
                        </a:rPr>
                        <a:t> </a:t>
                      </a:r>
                      <a:endParaRPr lang="en-US" sz="20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Arial Narrow" pitchFamily="34" charset="0"/>
                        </a:rPr>
                        <a:t>3214</a:t>
                      </a:r>
                      <a:endParaRPr lang="en-US" sz="20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90774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4735" y="152400"/>
            <a:ext cx="8001000" cy="762000"/>
          </a:xfrm>
        </p:spPr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en-US" sz="3200" b="1" dirty="0" smtClean="0">
                <a:latin typeface="Arial Narrow" pitchFamily="34" charset="0"/>
              </a:rPr>
              <a:t>ME </a:t>
            </a:r>
            <a:r>
              <a:rPr lang="en-US" sz="3200" b="1" dirty="0">
                <a:latin typeface="Arial Narrow" pitchFamily="34" charset="0"/>
              </a:rPr>
              <a:t>share of </a:t>
            </a:r>
            <a:r>
              <a:rPr lang="en-US" sz="3200" b="1" dirty="0" smtClean="0">
                <a:latin typeface="Arial Narrow" pitchFamily="34" charset="0"/>
              </a:rPr>
              <a:t> the major </a:t>
            </a:r>
            <a:r>
              <a:rPr lang="en-US" sz="3200" b="1" dirty="0">
                <a:latin typeface="Arial Narrow" pitchFamily="34" charset="0"/>
              </a:rPr>
              <a:t>feed </a:t>
            </a:r>
            <a:r>
              <a:rPr lang="en-US" sz="3200" b="1" dirty="0" smtClean="0">
                <a:latin typeface="Arial Narrow" pitchFamily="34" charset="0"/>
              </a:rPr>
              <a:t>ingredient</a:t>
            </a:r>
            <a:endParaRPr lang="en-US" sz="3200" b="1" dirty="0"/>
          </a:p>
        </p:txBody>
      </p:sp>
      <p:pic>
        <p:nvPicPr>
          <p:cNvPr id="6" name="Picture 5"/>
          <p:cNvPicPr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219200"/>
            <a:ext cx="5938235" cy="408214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914400" y="5758543"/>
            <a:ext cx="7162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Arial Narrow" pitchFamily="34" charset="0"/>
              </a:rPr>
              <a:t>(CR is for crop residues, SG is for stubble grazing, GR is grazing, HYC is conserved hay and HST is standing hay )</a:t>
            </a:r>
            <a:br>
              <a:rPr lang="en-US" b="1" dirty="0">
                <a:latin typeface="Arial Narrow" pitchFamily="34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0283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19042910"/>
              </p:ext>
            </p:extLst>
          </p:nvPr>
        </p:nvGraphicFramePr>
        <p:xfrm>
          <a:off x="533400" y="1371600"/>
          <a:ext cx="8229600" cy="4907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66390"/>
                <a:gridCol w="1524610"/>
                <a:gridCol w="1311311"/>
                <a:gridCol w="1119225"/>
                <a:gridCol w="1608064"/>
              </a:tblGrid>
              <a:tr h="327295">
                <a:tc>
                  <a:txBody>
                    <a:bodyPr/>
                    <a:lstStyle/>
                    <a:p>
                      <a:endParaRPr lang="en-US" sz="1600" dirty="0">
                        <a:effectLst/>
                        <a:latin typeface="Arial Narrow" pitchFamily="34" charset="0"/>
                        <a:cs typeface="Times New Roman"/>
                      </a:endParaRPr>
                    </a:p>
                  </a:txBody>
                  <a:tcPr marL="62345" marR="62345" marT="0" marB="0"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 Narrow" pitchFamily="34" charset="0"/>
                        </a:rPr>
                        <a:t>Systems</a:t>
                      </a:r>
                      <a:endParaRPr lang="en-US" sz="16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2345" marR="62345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72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 Narrow" pitchFamily="34" charset="0"/>
                        </a:rPr>
                        <a:t> Demand type </a:t>
                      </a:r>
                      <a:endParaRPr lang="en-US" sz="16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 Narrow" pitchFamily="34" charset="0"/>
                        </a:rPr>
                        <a:t>All livestock in BLS</a:t>
                      </a:r>
                      <a:endParaRPr lang="en-US" sz="16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 Narrow" pitchFamily="34" charset="0"/>
                        </a:rPr>
                        <a:t>All livestock CLL</a:t>
                      </a:r>
                      <a:endParaRPr lang="en-US" sz="16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 Narrow" pitchFamily="34" charset="0"/>
                        </a:rPr>
                        <a:t>Sheep-BLS</a:t>
                      </a:r>
                      <a:endParaRPr lang="en-US" sz="16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arrow" pitchFamily="34" charset="0"/>
                        </a:rPr>
                        <a:t>Sheep-CLL</a:t>
                      </a:r>
                      <a:endParaRPr lang="en-US" sz="160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2345" marR="62345" marT="0" marB="0"/>
                </a:tc>
              </a:tr>
              <a:tr h="3272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 Narrow" pitchFamily="34" charset="0"/>
                        </a:rPr>
                        <a:t>Maintenances ( TJ yr</a:t>
                      </a:r>
                      <a:r>
                        <a:rPr lang="en-US" sz="2000" baseline="30000" dirty="0">
                          <a:effectLst/>
                          <a:latin typeface="Arial Narrow" pitchFamily="34" charset="0"/>
                        </a:rPr>
                        <a:t>-1</a:t>
                      </a:r>
                      <a:r>
                        <a:rPr lang="en-US" sz="2000" dirty="0">
                          <a:effectLst/>
                          <a:latin typeface="Arial Narrow" pitchFamily="34" charset="0"/>
                        </a:rPr>
                        <a:t>)</a:t>
                      </a:r>
                      <a:endParaRPr lang="en-US" sz="16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 Narrow" pitchFamily="34" charset="0"/>
                        </a:rPr>
                        <a:t>1,541</a:t>
                      </a:r>
                      <a:endParaRPr lang="en-US" sz="16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2345" marR="6234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 Narrow" pitchFamily="34" charset="0"/>
                        </a:rPr>
                        <a:t>2,733</a:t>
                      </a:r>
                      <a:endParaRPr lang="en-US" sz="16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2345" marR="6234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 Narrow" pitchFamily="34" charset="0"/>
                        </a:rPr>
                        <a:t>542</a:t>
                      </a:r>
                      <a:endParaRPr lang="en-US" sz="16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2345" marR="6234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arrow" pitchFamily="34" charset="0"/>
                        </a:rPr>
                        <a:t>277</a:t>
                      </a:r>
                      <a:endParaRPr lang="en-US" sz="160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2345" marR="62345" marT="0" marB="0" anchor="b"/>
                </a:tc>
              </a:tr>
              <a:tr h="3272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arrow" pitchFamily="34" charset="0"/>
                        </a:rPr>
                        <a:t>Activities (TJ Yr</a:t>
                      </a:r>
                      <a:r>
                        <a:rPr lang="en-US" sz="2000" baseline="30000">
                          <a:effectLst/>
                          <a:latin typeface="Arial Narrow" pitchFamily="34" charset="0"/>
                        </a:rPr>
                        <a:t>-1</a:t>
                      </a:r>
                      <a:r>
                        <a:rPr lang="en-US" sz="2000">
                          <a:effectLst/>
                          <a:latin typeface="Arial Narrow" pitchFamily="34" charset="0"/>
                        </a:rPr>
                        <a:t>)</a:t>
                      </a:r>
                      <a:endParaRPr lang="en-US" sz="160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arrow" pitchFamily="34" charset="0"/>
                        </a:rPr>
                        <a:t>119</a:t>
                      </a:r>
                      <a:endParaRPr lang="en-US" sz="160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2345" marR="6234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arrow" pitchFamily="34" charset="0"/>
                        </a:rPr>
                        <a:t>204</a:t>
                      </a:r>
                      <a:endParaRPr lang="en-US" sz="160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2345" marR="6234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 Narrow" pitchFamily="34" charset="0"/>
                        </a:rPr>
                        <a:t>30</a:t>
                      </a:r>
                      <a:endParaRPr lang="en-US" sz="16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2345" marR="6234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arrow" pitchFamily="34" charset="0"/>
                        </a:rPr>
                        <a:t>13</a:t>
                      </a:r>
                      <a:endParaRPr lang="en-US" sz="160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2345" marR="62345" marT="0" marB="0" anchor="b"/>
                </a:tc>
              </a:tr>
              <a:tr h="5566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arrow" pitchFamily="34" charset="0"/>
                        </a:rPr>
                        <a:t>Production and services (TJ Yr</a:t>
                      </a:r>
                      <a:r>
                        <a:rPr lang="en-US" sz="2000" baseline="30000">
                          <a:effectLst/>
                          <a:latin typeface="Arial Narrow" pitchFamily="34" charset="0"/>
                        </a:rPr>
                        <a:t>-1</a:t>
                      </a:r>
                      <a:r>
                        <a:rPr lang="en-US" sz="2000">
                          <a:effectLst/>
                          <a:latin typeface="Arial Narrow" pitchFamily="34" charset="0"/>
                        </a:rPr>
                        <a:t>)</a:t>
                      </a:r>
                      <a:endParaRPr lang="en-US" sz="160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 Narrow" pitchFamily="34" charset="0"/>
                        </a:rPr>
                        <a:t>900</a:t>
                      </a:r>
                      <a:endParaRPr lang="en-US" sz="16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2345" marR="6234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arrow" pitchFamily="34" charset="0"/>
                        </a:rPr>
                        <a:t>1,114</a:t>
                      </a:r>
                      <a:endParaRPr lang="en-US" sz="160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2345" marR="6234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 Narrow" pitchFamily="34" charset="0"/>
                        </a:rPr>
                        <a:t>606</a:t>
                      </a:r>
                      <a:endParaRPr lang="en-US" sz="16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2345" marR="6234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arrow" pitchFamily="34" charset="0"/>
                        </a:rPr>
                        <a:t>347</a:t>
                      </a:r>
                      <a:endParaRPr lang="en-US" sz="160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2345" marR="62345" marT="0" marB="0" anchor="b"/>
                </a:tc>
              </a:tr>
              <a:tr h="3272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arrow" pitchFamily="34" charset="0"/>
                        </a:rPr>
                        <a:t>Total-demand (TJ Yr</a:t>
                      </a:r>
                      <a:r>
                        <a:rPr lang="en-US" sz="2000" baseline="30000">
                          <a:effectLst/>
                          <a:latin typeface="Arial Narrow" pitchFamily="34" charset="0"/>
                        </a:rPr>
                        <a:t>-1</a:t>
                      </a:r>
                      <a:r>
                        <a:rPr lang="en-US" sz="2000">
                          <a:effectLst/>
                          <a:latin typeface="Arial Narrow" pitchFamily="34" charset="0"/>
                        </a:rPr>
                        <a:t>)</a:t>
                      </a:r>
                      <a:endParaRPr lang="en-US" sz="160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 Narrow" pitchFamily="34" charset="0"/>
                        </a:rPr>
                        <a:t>2,649</a:t>
                      </a:r>
                      <a:endParaRPr lang="en-US" sz="16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2345" marR="6234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arrow" pitchFamily="34" charset="0"/>
                        </a:rPr>
                        <a:t>4,051</a:t>
                      </a:r>
                      <a:endParaRPr lang="en-US" sz="160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2345" marR="6234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 Narrow" pitchFamily="34" charset="0"/>
                        </a:rPr>
                        <a:t>1178</a:t>
                      </a:r>
                      <a:endParaRPr lang="en-US" sz="16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2345" marR="6234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arrow" pitchFamily="34" charset="0"/>
                        </a:rPr>
                        <a:t>636</a:t>
                      </a:r>
                      <a:endParaRPr lang="en-US" sz="160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2345" marR="62345" marT="0" marB="0" anchor="b"/>
                </a:tc>
              </a:tr>
              <a:tr h="3272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arrow" pitchFamily="34" charset="0"/>
                        </a:rPr>
                        <a:t>Supply (TJ Yr</a:t>
                      </a:r>
                      <a:r>
                        <a:rPr lang="en-US" sz="2000" baseline="30000">
                          <a:effectLst/>
                          <a:latin typeface="Arial Narrow" pitchFamily="34" charset="0"/>
                        </a:rPr>
                        <a:t>-1</a:t>
                      </a:r>
                      <a:r>
                        <a:rPr lang="en-US" sz="2000">
                          <a:effectLst/>
                          <a:latin typeface="Arial Narrow" pitchFamily="34" charset="0"/>
                        </a:rPr>
                        <a:t>)</a:t>
                      </a:r>
                      <a:endParaRPr lang="en-US" sz="160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arrow" pitchFamily="34" charset="0"/>
                        </a:rPr>
                        <a:t>1,504</a:t>
                      </a:r>
                      <a:endParaRPr lang="en-US" sz="160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2345" marR="6234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arrow" pitchFamily="34" charset="0"/>
                        </a:rPr>
                        <a:t>3,302</a:t>
                      </a:r>
                      <a:endParaRPr lang="en-US" sz="160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2345" marR="6234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Arial Narrow" pitchFamily="34" charset="0"/>
                        </a:rPr>
                        <a:t>511</a:t>
                      </a:r>
                      <a:endParaRPr lang="en-US" sz="16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2345" marR="6234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Arial Narrow" pitchFamily="34" charset="0"/>
                        </a:rPr>
                        <a:t>297</a:t>
                      </a:r>
                      <a:endParaRPr lang="en-US" sz="16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2345" marR="62345" marT="0" marB="0" anchor="b"/>
                </a:tc>
              </a:tr>
              <a:tr h="3272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 Narrow" pitchFamily="34" charset="0"/>
                        </a:rPr>
                        <a:t>Stocking rate/Carrying capacity</a:t>
                      </a:r>
                      <a:endParaRPr lang="en-US" sz="16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arrow" pitchFamily="34" charset="0"/>
                        </a:rPr>
                        <a:t>176%</a:t>
                      </a:r>
                      <a:endParaRPr lang="en-US" sz="160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2345" marR="6234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arrow" pitchFamily="34" charset="0"/>
                        </a:rPr>
                        <a:t>123%</a:t>
                      </a:r>
                      <a:endParaRPr lang="en-US" sz="160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2345" marR="6234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 Narrow" pitchFamily="34" charset="0"/>
                        </a:rPr>
                        <a:t>-</a:t>
                      </a:r>
                      <a:endParaRPr lang="en-US" sz="16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2345" marR="6234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arrow" pitchFamily="34" charset="0"/>
                        </a:rPr>
                        <a:t>-</a:t>
                      </a:r>
                      <a:endParaRPr lang="en-US" sz="160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2345" marR="62345" marT="0" marB="0" anchor="b"/>
                </a:tc>
              </a:tr>
              <a:tr h="65458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arrow" pitchFamily="34" charset="0"/>
                        </a:rPr>
                        <a:t>Stocking rate/ Carrying capacity</a:t>
                      </a:r>
                      <a:endParaRPr lang="en-US" sz="1600">
                        <a:effectLst/>
                        <a:latin typeface="Arial Narrow" pitchFamily="34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arrow" pitchFamily="34" charset="0"/>
                        </a:rPr>
                        <a:t>(MoA 2002)</a:t>
                      </a:r>
                      <a:endParaRPr lang="en-US" sz="160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 Narrow" pitchFamily="34" charset="0"/>
                        </a:rPr>
                        <a:t>171%</a:t>
                      </a:r>
                      <a:endParaRPr lang="en-US" sz="16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arrow" pitchFamily="34" charset="0"/>
                        </a:rPr>
                        <a:t>142%</a:t>
                      </a:r>
                      <a:endParaRPr lang="en-US" sz="160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arrow" pitchFamily="34" charset="0"/>
                        </a:rPr>
                        <a:t>-</a:t>
                      </a:r>
                      <a:endParaRPr lang="en-US" sz="160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 Narrow" pitchFamily="34" charset="0"/>
                        </a:rPr>
                        <a:t>-</a:t>
                      </a:r>
                      <a:endParaRPr lang="en-US" sz="16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2345" marR="62345" marT="0" marB="0"/>
                </a:tc>
              </a:tr>
            </a:tbl>
          </a:graphicData>
        </a:graphic>
      </p:graphicFrame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52400" y="152400"/>
            <a:ext cx="8610600" cy="914400"/>
          </a:xfrm>
        </p:spPr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en-US" sz="3600" b="1" dirty="0" smtClean="0">
                <a:latin typeface="Arial Narrow" pitchFamily="34" charset="0"/>
              </a:rPr>
              <a:t/>
            </a:r>
            <a:br>
              <a:rPr lang="en-US" sz="3600" b="1" dirty="0" smtClean="0">
                <a:latin typeface="Arial Narrow" pitchFamily="34" charset="0"/>
              </a:rPr>
            </a:br>
            <a:r>
              <a:rPr lang="en-US" sz="3600" b="1" dirty="0" smtClean="0">
                <a:latin typeface="Arial Narrow" pitchFamily="34" charset="0"/>
              </a:rPr>
              <a:t>ME demand  and stocking rate</a:t>
            </a:r>
            <a:br>
              <a:rPr lang="en-US" sz="3600" b="1" dirty="0" smtClean="0">
                <a:latin typeface="Arial Narrow" pitchFamily="34" charset="0"/>
              </a:rPr>
            </a:br>
            <a:endParaRPr lang="en-US" sz="2400" b="1" dirty="0"/>
          </a:p>
        </p:txBody>
      </p:sp>
    </p:spTree>
    <p:extLst>
      <p:ext uri="{BB962C8B-B14F-4D97-AF65-F5344CB8AC3E}">
        <p14:creationId xmlns="" xmlns:p14="http://schemas.microsoft.com/office/powerpoint/2010/main" val="289353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291</TotalTime>
  <Words>853</Words>
  <Application>Microsoft Office PowerPoint</Application>
  <PresentationFormat>On-screen Show (4:3)</PresentationFormat>
  <Paragraphs>208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Feed Resources Assessment and Potential Implications for Interventions in the Menz Sheep Breed Areas, Ethiopia  Amare Haileselassie, Alan Duncan, Michael Blummel</vt:lpstr>
      <vt:lpstr>Problem setting</vt:lpstr>
      <vt:lpstr>Problem setting cont.…</vt:lpstr>
      <vt:lpstr>Approaches</vt:lpstr>
      <vt:lpstr>Approaches cont..</vt:lpstr>
      <vt:lpstr> Feed supply  </vt:lpstr>
      <vt:lpstr>  Feed - ME supply from different land use /land cover </vt:lpstr>
      <vt:lpstr>ME share of  the major feed ingredient</vt:lpstr>
      <vt:lpstr> ME demand  and stocking rate </vt:lpstr>
      <vt:lpstr>Slide 10</vt:lpstr>
      <vt:lpstr>Slide 11</vt:lpstr>
      <vt:lpstr>Slide 12</vt:lpstr>
      <vt:lpstr>Slide 13</vt:lpstr>
    </vt:vector>
  </TitlesOfParts>
  <Company>icrisat-ILRI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Haileslassie, Amare (ILRI-IN)</dc:creator>
  <cp:lastModifiedBy>PBallantyne</cp:lastModifiedBy>
  <cp:revision>29</cp:revision>
  <dcterms:created xsi:type="dcterms:W3CDTF">2012-05-24T13:11:14Z</dcterms:created>
  <dcterms:modified xsi:type="dcterms:W3CDTF">2012-05-29T03:51:57Z</dcterms:modified>
</cp:coreProperties>
</file>